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9"/>
  </p:notesMasterIdLst>
  <p:sldIdLst>
    <p:sldId id="256" r:id="rId2"/>
    <p:sldId id="314" r:id="rId3"/>
    <p:sldId id="258" r:id="rId4"/>
    <p:sldId id="267" r:id="rId5"/>
    <p:sldId id="259" r:id="rId6"/>
    <p:sldId id="257" r:id="rId7"/>
    <p:sldId id="262" r:id="rId8"/>
    <p:sldId id="260" r:id="rId9"/>
    <p:sldId id="304" r:id="rId10"/>
    <p:sldId id="261" r:id="rId11"/>
    <p:sldId id="264" r:id="rId12"/>
    <p:sldId id="318" r:id="rId13"/>
    <p:sldId id="315" r:id="rId14"/>
    <p:sldId id="316" r:id="rId15"/>
    <p:sldId id="305" r:id="rId16"/>
    <p:sldId id="297" r:id="rId17"/>
    <p:sldId id="280" r:id="rId18"/>
    <p:sldId id="317" r:id="rId19"/>
    <p:sldId id="298" r:id="rId20"/>
    <p:sldId id="299" r:id="rId21"/>
    <p:sldId id="300" r:id="rId22"/>
    <p:sldId id="301" r:id="rId23"/>
    <p:sldId id="319" r:id="rId24"/>
    <p:sldId id="320" r:id="rId25"/>
    <p:sldId id="302" r:id="rId26"/>
    <p:sldId id="303" r:id="rId27"/>
    <p:sldId id="306" r:id="rId28"/>
    <p:sldId id="263" r:id="rId29"/>
    <p:sldId id="308" r:id="rId30"/>
    <p:sldId id="271" r:id="rId31"/>
    <p:sldId id="309" r:id="rId32"/>
    <p:sldId id="307" r:id="rId33"/>
    <p:sldId id="279" r:id="rId34"/>
    <p:sldId id="311" r:id="rId35"/>
    <p:sldId id="312" r:id="rId36"/>
    <p:sldId id="281" r:id="rId37"/>
    <p:sldId id="313" r:id="rId38"/>
  </p:sldIdLst>
  <p:sldSz cx="9144000" cy="5143500" type="screen16x9"/>
  <p:notesSz cx="6858000" cy="9144000"/>
  <p:embeddedFontLst>
    <p:embeddedFont>
      <p:font typeface="Catamaran ExtraLight" pitchFamily="2" charset="77"/>
      <p:regular r:id="rId40"/>
      <p:bold r:id="rId41"/>
    </p:embeddedFont>
    <p:embeddedFont>
      <p:font typeface="Catamaran Light" pitchFamily="2" charset="77"/>
      <p:regular r:id="rId42"/>
      <p:bold r:id="rId43"/>
    </p:embeddedFont>
    <p:embeddedFont>
      <p:font typeface="Fira Sans Extra Condensed Medium" panose="020B0603050000020004" pitchFamily="34" charset="0"/>
      <p:regular r:id="rId44"/>
      <p:bold r:id="rId45"/>
      <p:italic r:id="rId46"/>
      <p:boldItalic r:id="rId47"/>
    </p:embeddedFont>
    <p:embeddedFont>
      <p:font typeface="Livvic" pitchFamily="2" charset="77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025539-B650-4A5B-9F9B-0A1A19FE11B9}">
  <a:tblStyle styleId="{13025539-B650-4A5B-9F9B-0A1A19FE11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9"/>
  </p:normalViewPr>
  <p:slideViewPr>
    <p:cSldViewPr snapToGrid="0">
      <p:cViewPr varScale="1">
        <p:scale>
          <a:sx n="138" d="100"/>
          <a:sy n="138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58d5a3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58d5a3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C7AC68DB-8ABE-A462-0DC2-D6D4001EE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58d5a3ec_0_140:notes">
            <a:extLst>
              <a:ext uri="{FF2B5EF4-FFF2-40B4-BE49-F238E27FC236}">
                <a16:creationId xmlns:a16="http://schemas.microsoft.com/office/drawing/2014/main" id="{4FF68745-3988-86DE-A526-C409A2F9E6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58d5a3ec_0_140:notes">
            <a:extLst>
              <a:ext uri="{FF2B5EF4-FFF2-40B4-BE49-F238E27FC236}">
                <a16:creationId xmlns:a16="http://schemas.microsoft.com/office/drawing/2014/main" id="{5205F80F-4FA0-EF66-F912-B04EA0D137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189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EA4DEB3E-371E-AD8B-A7BF-60510EC6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e13d9a7e_0_40:notes">
            <a:extLst>
              <a:ext uri="{FF2B5EF4-FFF2-40B4-BE49-F238E27FC236}">
                <a16:creationId xmlns:a16="http://schemas.microsoft.com/office/drawing/2014/main" id="{6659A9A1-C612-6A43-3CF5-F4D7426B3A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e13d9a7e_0_40:notes">
            <a:extLst>
              <a:ext uri="{FF2B5EF4-FFF2-40B4-BE49-F238E27FC236}">
                <a16:creationId xmlns:a16="http://schemas.microsoft.com/office/drawing/2014/main" id="{6F497289-C518-37B8-599C-59FBF50AE4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74731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455A3413-35AC-51BC-B2E8-ED1176758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e13d9a7e_0_40:notes">
            <a:extLst>
              <a:ext uri="{FF2B5EF4-FFF2-40B4-BE49-F238E27FC236}">
                <a16:creationId xmlns:a16="http://schemas.microsoft.com/office/drawing/2014/main" id="{9EEB2504-44DE-0A3B-5710-5BA0AF9376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e13d9a7e_0_40:notes">
            <a:extLst>
              <a:ext uri="{FF2B5EF4-FFF2-40B4-BE49-F238E27FC236}">
                <a16:creationId xmlns:a16="http://schemas.microsoft.com/office/drawing/2014/main" id="{6D0D54A0-7302-9E01-D1F3-A730B5B088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32798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64044156-B812-1A8D-109F-54E572BC9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e13d9a7e_0_7910:notes">
            <a:extLst>
              <a:ext uri="{FF2B5EF4-FFF2-40B4-BE49-F238E27FC236}">
                <a16:creationId xmlns:a16="http://schemas.microsoft.com/office/drawing/2014/main" id="{0B8F639F-611B-B6D3-11D7-D221E82C8F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3e13d9a7e_0_7910:notes">
            <a:extLst>
              <a:ext uri="{FF2B5EF4-FFF2-40B4-BE49-F238E27FC236}">
                <a16:creationId xmlns:a16="http://schemas.microsoft.com/office/drawing/2014/main" id="{0466C7AA-339E-560D-22A2-B0C8CC21AF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657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81035D83-AB9E-6FB2-7CC7-E33BFCB09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D0316D8E-7F26-7FE4-9B02-96D2587C3D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EAD89C5C-14B9-D841-20D0-C426C96BF1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916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3e13d9a7e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3e13d9a7e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>
          <a:extLst>
            <a:ext uri="{FF2B5EF4-FFF2-40B4-BE49-F238E27FC236}">
              <a16:creationId xmlns:a16="http://schemas.microsoft.com/office/drawing/2014/main" id="{DCD61266-D73E-826C-9DC5-95E2A930F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3e13d9a7e_0_410:notes">
            <a:extLst>
              <a:ext uri="{FF2B5EF4-FFF2-40B4-BE49-F238E27FC236}">
                <a16:creationId xmlns:a16="http://schemas.microsoft.com/office/drawing/2014/main" id="{8C7EDDD6-0A5C-D14B-E2B7-0562A39914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3e13d9a7e_0_410:notes">
            <a:extLst>
              <a:ext uri="{FF2B5EF4-FFF2-40B4-BE49-F238E27FC236}">
                <a16:creationId xmlns:a16="http://schemas.microsoft.com/office/drawing/2014/main" id="{ACD67D23-481C-0633-8D25-524BA7DD30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034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B37BF7D8-5CD1-2BCE-69F4-0E798F359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e13d9a7e_0_40:notes">
            <a:extLst>
              <a:ext uri="{FF2B5EF4-FFF2-40B4-BE49-F238E27FC236}">
                <a16:creationId xmlns:a16="http://schemas.microsoft.com/office/drawing/2014/main" id="{3837F3DC-037E-17A6-77F9-087F88FBEB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e13d9a7e_0_40:notes">
            <a:extLst>
              <a:ext uri="{FF2B5EF4-FFF2-40B4-BE49-F238E27FC236}">
                <a16:creationId xmlns:a16="http://schemas.microsoft.com/office/drawing/2014/main" id="{0D7B5691-26CE-16F7-1ABA-522C63544B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22319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AD2F7671-5829-53CB-3581-C749085CF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>
            <a:extLst>
              <a:ext uri="{FF2B5EF4-FFF2-40B4-BE49-F238E27FC236}">
                <a16:creationId xmlns:a16="http://schemas.microsoft.com/office/drawing/2014/main" id="{4CC6A9C0-74E4-AC56-C348-90108E54F3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>
            <a:extLst>
              <a:ext uri="{FF2B5EF4-FFF2-40B4-BE49-F238E27FC236}">
                <a16:creationId xmlns:a16="http://schemas.microsoft.com/office/drawing/2014/main" id="{70637F2F-FD9A-044F-B560-563A747B9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769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39677FF5-BC50-9B21-04D2-C2EE45D09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58d5a3ec_0_140:notes">
            <a:extLst>
              <a:ext uri="{FF2B5EF4-FFF2-40B4-BE49-F238E27FC236}">
                <a16:creationId xmlns:a16="http://schemas.microsoft.com/office/drawing/2014/main" id="{3A41A299-E56B-9168-0F15-F5DAF2B34E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58d5a3ec_0_140:notes">
            <a:extLst>
              <a:ext uri="{FF2B5EF4-FFF2-40B4-BE49-F238E27FC236}">
                <a16:creationId xmlns:a16="http://schemas.microsoft.com/office/drawing/2014/main" id="{091C95EF-FBA7-877B-CBCD-90D41B1055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44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541D92EF-10A6-1A1E-BCE8-EB0ECA8B6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58d5a3ec_0_140:notes">
            <a:extLst>
              <a:ext uri="{FF2B5EF4-FFF2-40B4-BE49-F238E27FC236}">
                <a16:creationId xmlns:a16="http://schemas.microsoft.com/office/drawing/2014/main" id="{451BE48D-5013-5C8C-9584-4C8E1B0D70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58d5a3ec_0_140:notes">
            <a:extLst>
              <a:ext uri="{FF2B5EF4-FFF2-40B4-BE49-F238E27FC236}">
                <a16:creationId xmlns:a16="http://schemas.microsoft.com/office/drawing/2014/main" id="{E190B37E-A131-9113-1866-9E31A7E360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871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E111B67B-C3E6-756E-7E34-F81C3C28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58d5a3ec_0_140:notes">
            <a:extLst>
              <a:ext uri="{FF2B5EF4-FFF2-40B4-BE49-F238E27FC236}">
                <a16:creationId xmlns:a16="http://schemas.microsoft.com/office/drawing/2014/main" id="{D679BAF7-72F3-ADA8-26FB-7698EF491A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58d5a3ec_0_140:notes">
            <a:extLst>
              <a:ext uri="{FF2B5EF4-FFF2-40B4-BE49-F238E27FC236}">
                <a16:creationId xmlns:a16="http://schemas.microsoft.com/office/drawing/2014/main" id="{FAE02BE5-4A6C-AECA-5616-69939710B8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949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53AA37CC-5DF8-A622-C0D5-6AEED91F2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e13d9a7e_0_7910:notes">
            <a:extLst>
              <a:ext uri="{FF2B5EF4-FFF2-40B4-BE49-F238E27FC236}">
                <a16:creationId xmlns:a16="http://schemas.microsoft.com/office/drawing/2014/main" id="{2DFB91F6-185D-C8CE-B2B3-A03F53DE63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3e13d9a7e_0_7910:notes">
            <a:extLst>
              <a:ext uri="{FF2B5EF4-FFF2-40B4-BE49-F238E27FC236}">
                <a16:creationId xmlns:a16="http://schemas.microsoft.com/office/drawing/2014/main" id="{58A902B2-65E3-411C-1A84-658A0418A7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859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6fe61bc2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6fe61bc2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92A3DF88-398B-BE0B-29B0-288D7CA3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58d5a3ec_0_140:notes">
            <a:extLst>
              <a:ext uri="{FF2B5EF4-FFF2-40B4-BE49-F238E27FC236}">
                <a16:creationId xmlns:a16="http://schemas.microsoft.com/office/drawing/2014/main" id="{81DF3138-B109-FCED-EA68-9FD965C60F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58d5a3ec_0_140:notes">
            <a:extLst>
              <a:ext uri="{FF2B5EF4-FFF2-40B4-BE49-F238E27FC236}">
                <a16:creationId xmlns:a16="http://schemas.microsoft.com/office/drawing/2014/main" id="{0CD49A12-4D34-5C45-9345-27A01121F1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976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65e7bc0b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65e7bc0b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0D5E971C-E744-F029-D562-0459CC7C3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58d5a3ec_0_140:notes">
            <a:extLst>
              <a:ext uri="{FF2B5EF4-FFF2-40B4-BE49-F238E27FC236}">
                <a16:creationId xmlns:a16="http://schemas.microsoft.com/office/drawing/2014/main" id="{2BFD3C91-48A1-BB4E-B76C-70E46B4C64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158d5a3ec_0_140:notes">
            <a:extLst>
              <a:ext uri="{FF2B5EF4-FFF2-40B4-BE49-F238E27FC236}">
                <a16:creationId xmlns:a16="http://schemas.microsoft.com/office/drawing/2014/main" id="{8060F67F-8860-AD93-B626-18C899D3B6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644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D3C7ABD0-8A35-B058-23AC-02323885A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e13d9a7e_0_7910:notes">
            <a:extLst>
              <a:ext uri="{FF2B5EF4-FFF2-40B4-BE49-F238E27FC236}">
                <a16:creationId xmlns:a16="http://schemas.microsoft.com/office/drawing/2014/main" id="{DF113D26-E653-F653-D453-77174D6014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3e13d9a7e_0_7910:notes">
            <a:extLst>
              <a:ext uri="{FF2B5EF4-FFF2-40B4-BE49-F238E27FC236}">
                <a16:creationId xmlns:a16="http://schemas.microsoft.com/office/drawing/2014/main" id="{C5E5EDE1-916B-93AD-9CA1-36033E4118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71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3e13d9a7e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3e13d9a7e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e13d9a7e_0_7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3e13d9a7e_0_7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>
          <a:extLst>
            <a:ext uri="{FF2B5EF4-FFF2-40B4-BE49-F238E27FC236}">
              <a16:creationId xmlns:a16="http://schemas.microsoft.com/office/drawing/2014/main" id="{277CB9AC-E929-4905-D2EA-22CD847AB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3e13d9a7e_0_428:notes">
            <a:extLst>
              <a:ext uri="{FF2B5EF4-FFF2-40B4-BE49-F238E27FC236}">
                <a16:creationId xmlns:a16="http://schemas.microsoft.com/office/drawing/2014/main" id="{C5B921DE-25A5-33CF-249D-2EC9DC46D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3e13d9a7e_0_428:notes">
            <a:extLst>
              <a:ext uri="{FF2B5EF4-FFF2-40B4-BE49-F238E27FC236}">
                <a16:creationId xmlns:a16="http://schemas.microsoft.com/office/drawing/2014/main" id="{75F634AE-BF77-0AA4-C38B-A04E6C52BF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786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>
          <a:extLst>
            <a:ext uri="{FF2B5EF4-FFF2-40B4-BE49-F238E27FC236}">
              <a16:creationId xmlns:a16="http://schemas.microsoft.com/office/drawing/2014/main" id="{FB75F24C-32F8-E3D3-398B-B918DCA1F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3e13d9a7e_0_428:notes">
            <a:extLst>
              <a:ext uri="{FF2B5EF4-FFF2-40B4-BE49-F238E27FC236}">
                <a16:creationId xmlns:a16="http://schemas.microsoft.com/office/drawing/2014/main" id="{A849BEC5-2D48-4E36-20E2-0AA51136C6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3e13d9a7e_0_428:notes">
            <a:extLst>
              <a:ext uri="{FF2B5EF4-FFF2-40B4-BE49-F238E27FC236}">
                <a16:creationId xmlns:a16="http://schemas.microsoft.com/office/drawing/2014/main" id="{CB6C87A1-45F0-0B0F-8025-1EF3121536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208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>
          <a:extLst>
            <a:ext uri="{FF2B5EF4-FFF2-40B4-BE49-F238E27FC236}">
              <a16:creationId xmlns:a16="http://schemas.microsoft.com/office/drawing/2014/main" id="{07C90A03-44F9-5FBF-5B5C-D8422680E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465e7bc0b_1_49:notes">
            <a:extLst>
              <a:ext uri="{FF2B5EF4-FFF2-40B4-BE49-F238E27FC236}">
                <a16:creationId xmlns:a16="http://schemas.microsoft.com/office/drawing/2014/main" id="{9E973301-267E-7E12-BE38-E1C6B49AE7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465e7bc0b_1_49:notes">
            <a:extLst>
              <a:ext uri="{FF2B5EF4-FFF2-40B4-BE49-F238E27FC236}">
                <a16:creationId xmlns:a16="http://schemas.microsoft.com/office/drawing/2014/main" id="{B1922FD6-BE4F-4B00-8C2F-B661C33238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37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957618A2-2B07-16A7-74B6-F08368627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e13d9a7e_0_7910:notes">
            <a:extLst>
              <a:ext uri="{FF2B5EF4-FFF2-40B4-BE49-F238E27FC236}">
                <a16:creationId xmlns:a16="http://schemas.microsoft.com/office/drawing/2014/main" id="{7A5BD16B-7364-F66A-AAA8-A228C12A08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3e13d9a7e_0_7910:notes">
            <a:extLst>
              <a:ext uri="{FF2B5EF4-FFF2-40B4-BE49-F238E27FC236}">
                <a16:creationId xmlns:a16="http://schemas.microsoft.com/office/drawing/2014/main" id="{8CCD2E7A-0FB6-74FC-AED7-73F8A7F978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94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e13d9a7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e13d9a7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60" r:id="rId10"/>
    <p:sldLayoutId id="2147483661" r:id="rId11"/>
    <p:sldLayoutId id="2147483664" r:id="rId12"/>
    <p:sldLayoutId id="2147483665" r:id="rId13"/>
    <p:sldLayoutId id="214748366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made-in-china.com/" TargetMode="External"/><Relationship Id="rId4" Type="http://schemas.openxmlformats.org/officeDocument/2006/relationships/hyperlink" Target="https://www.qhpackage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 rotWithShape="1">
          <a:blip r:embed="rId3">
            <a:alphaModFix/>
          </a:blip>
          <a:srcRect t="475" b="485"/>
          <a:stretch/>
        </p:blipFill>
        <p:spPr>
          <a:xfrm flipH="1">
            <a:off x="2214590" y="0"/>
            <a:ext cx="692940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1"/>
          </p:nvPr>
        </p:nvSpPr>
        <p:spPr>
          <a:xfrm>
            <a:off x="3017008" y="3497425"/>
            <a:ext cx="2604517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</a:rPr>
              <a:t>Presented by:</a:t>
            </a:r>
          </a:p>
          <a:p>
            <a:pPr algn="r"/>
            <a:r>
              <a:rPr lang="en-US" altLang="zh-CN" dirty="0" err="1">
                <a:solidFill>
                  <a:schemeClr val="bg1"/>
                </a:solidFill>
              </a:rPr>
              <a:t>Chio</a:t>
            </a:r>
            <a:r>
              <a:rPr lang="en-US" altLang="zh-CN" dirty="0">
                <a:solidFill>
                  <a:schemeClr val="bg1"/>
                </a:solidFill>
              </a:rPr>
              <a:t> and Shen</a:t>
            </a:r>
          </a:p>
          <a:p>
            <a:pPr algn="r"/>
            <a:r>
              <a:rPr lang="en-US" altLang="zh-CN" dirty="0">
                <a:solidFill>
                  <a:schemeClr val="bg1"/>
                </a:solidFill>
              </a:rPr>
              <a:t>Overseas Sales Representatives</a:t>
            </a:r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786992" y="1138189"/>
            <a:ext cx="4834533" cy="13889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bg1"/>
                </a:solidFill>
              </a:rPr>
              <a:t>INTRODUCTION TO JINAN QUANHUA PACKING PRODUCT CO., LTD.</a:t>
            </a:r>
            <a:endParaRPr lang="en-US" sz="2800" dirty="0">
              <a:solidFill>
                <a:schemeClr val="bg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31" name="Google Shape;131;p26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ctrTitle" idx="4"/>
          </p:nvPr>
        </p:nvSpPr>
        <p:spPr>
          <a:xfrm rot="5400000">
            <a:off x="6159857" y="2171849"/>
            <a:ext cx="3964459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HIGH-QUALITY PACKAGING SOLUTIONS</a:t>
            </a:r>
            <a:endParaRPr lang="en-US" dirty="0"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3">
            <a:alphaModFix/>
          </a:blip>
          <a:srcRect t="34915" b="-34815"/>
          <a:stretch/>
        </p:blipFill>
        <p:spPr>
          <a:xfrm>
            <a:off x="584363" y="540000"/>
            <a:ext cx="6164664" cy="41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/>
          <p:nvPr/>
        </p:nvSpPr>
        <p:spPr>
          <a:xfrm>
            <a:off x="0" y="2632200"/>
            <a:ext cx="72150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827452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An essential complement to our carton solutions, our durable plastic caps ensure your products remain securely sealed, preserving freshness and preventing leaks during transport and storage.</a:t>
            </a:r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3"/>
          </p:nvPr>
        </p:nvSpPr>
        <p:spPr>
          <a:xfrm>
            <a:off x="906139" y="3553809"/>
            <a:ext cx="1699904" cy="1212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Ideal for packaging a wide range of beverages like milk, yogurt, juice, and tea. Our gable-top cartons preserve the quality and freshness of your products while being easy to store and transport.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198" name="Google Shape;198;p31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GABLE-TOP CARTONS</a:t>
            </a:r>
          </a:p>
        </p:txBody>
      </p:sp>
      <p:sp>
        <p:nvSpPr>
          <p:cNvPr id="199" name="Google Shape;199;p31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PLASTIC CAPS</a:t>
            </a:r>
          </a:p>
        </p:txBody>
      </p:sp>
      <p:sp>
        <p:nvSpPr>
          <p:cNvPr id="200" name="Google Shape;200;p31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ASEPTIC PACKAGING</a:t>
            </a:r>
          </a:p>
        </p:txBody>
      </p:sp>
      <p:sp>
        <p:nvSpPr>
          <p:cNvPr id="201" name="Google Shape;201;p31"/>
          <p:cNvSpPr txBox="1">
            <a:spLocks noGrp="1"/>
          </p:cNvSpPr>
          <p:nvPr>
            <p:ph type="subTitle" idx="6"/>
          </p:nvPr>
        </p:nvSpPr>
        <p:spPr>
          <a:xfrm>
            <a:off x="2928549" y="3553810"/>
            <a:ext cx="1699903" cy="1212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chemeClr val="lt1"/>
                </a:solidFill>
              </a:rPr>
              <a:t>Engineered for extended shelf life without the need for refrigeration. Perfect for maintaining product quality, safety, and taste over long periods, ensuring convenience for both producers and consumers.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02" name="Google Shape;202;p31"/>
          <p:cNvSpPr/>
          <p:nvPr/>
        </p:nvSpPr>
        <p:spPr>
          <a:xfrm rot="10800000" flipH="1">
            <a:off x="0" y="2424900"/>
            <a:ext cx="72150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 rotWithShape="1">
          <a:blip r:embed="rId3"/>
          <a:srcRect l="735" r="735"/>
          <a:stretch/>
        </p:blipFill>
        <p:spPr>
          <a:xfrm>
            <a:off x="1948199" y="514098"/>
            <a:ext cx="7195801" cy="405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 txBox="1">
            <a:spLocks noGrp="1"/>
          </p:cNvSpPr>
          <p:nvPr>
            <p:ph type="ctrTitle"/>
          </p:nvPr>
        </p:nvSpPr>
        <p:spPr>
          <a:xfrm rot="-5400000">
            <a:off x="-571755" y="2164605"/>
            <a:ext cx="3699009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PE-COATED PAPER STRUCTURE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id="{9FBA616C-F8F9-8790-1B97-05B5D5CB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041" y="2515993"/>
            <a:ext cx="2056535" cy="176154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FB40D240-65AE-721A-8BFF-769629FB1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282" y="2330468"/>
            <a:ext cx="3341739" cy="21325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AD98405C-67AB-940F-4F5A-3525D3438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>
            <a:extLst>
              <a:ext uri="{FF2B5EF4-FFF2-40B4-BE49-F238E27FC236}">
                <a16:creationId xmlns:a16="http://schemas.microsoft.com/office/drawing/2014/main" id="{1C3FE2D4-3407-D052-6EAF-6B1E0B61F7F9}"/>
              </a:ext>
            </a:extLst>
          </p:cNvPr>
          <p:cNvSpPr/>
          <p:nvPr/>
        </p:nvSpPr>
        <p:spPr>
          <a:xfrm rot="5400000">
            <a:off x="-1465709" y="187526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4">
            <a:extLst>
              <a:ext uri="{FF2B5EF4-FFF2-40B4-BE49-F238E27FC236}">
                <a16:creationId xmlns:a16="http://schemas.microsoft.com/office/drawing/2014/main" id="{F28DE283-EE28-3245-BD7D-978221131DC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-5400000">
            <a:off x="-1247385" y="2080995"/>
            <a:ext cx="3699009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PE-COATED PAPER STRUCTURE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11E62D-D3B3-CE9E-856F-90566155E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337" y="2433110"/>
            <a:ext cx="7266052" cy="24521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A02989-DE1E-6F99-1913-0BE468343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828" y="172121"/>
            <a:ext cx="6947070" cy="21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7ABAD882-2FAB-4582-1F96-B7102BAC0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9902C80A-B5C8-5834-858F-86792E5EDCE4}"/>
              </a:ext>
            </a:extLst>
          </p:cNvPr>
          <p:cNvSpPr txBox="1">
            <a:spLocks noGrp="1"/>
          </p:cNvSpPr>
          <p:nvPr>
            <p:ph type="ctrTitle" idx="4"/>
          </p:nvPr>
        </p:nvSpPr>
        <p:spPr>
          <a:xfrm>
            <a:off x="387707" y="431635"/>
            <a:ext cx="7544713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PRESERVING QUALITY: BARRIER AND SHELF LIFE BENEFITS</a:t>
            </a:r>
          </a:p>
        </p:txBody>
      </p:sp>
      <p:sp>
        <p:nvSpPr>
          <p:cNvPr id="195" name="Google Shape;195;p31">
            <a:extLst>
              <a:ext uri="{FF2B5EF4-FFF2-40B4-BE49-F238E27FC236}">
                <a16:creationId xmlns:a16="http://schemas.microsoft.com/office/drawing/2014/main" id="{E8DE2B0A-5DF9-6C82-6436-2A621BA53530}"/>
              </a:ext>
            </a:extLst>
          </p:cNvPr>
          <p:cNvSpPr/>
          <p:nvPr/>
        </p:nvSpPr>
        <p:spPr>
          <a:xfrm>
            <a:off x="0" y="2057400"/>
            <a:ext cx="8081010" cy="30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1">
            <a:extLst>
              <a:ext uri="{FF2B5EF4-FFF2-40B4-BE49-F238E27FC236}">
                <a16:creationId xmlns:a16="http://schemas.microsoft.com/office/drawing/2014/main" id="{5C1EB040-0D8C-E1B2-B389-34526538B20B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303386" y="2247863"/>
            <a:ext cx="7629034" cy="1212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</a:rPr>
              <a:t>Barrier Performance: </a:t>
            </a:r>
            <a:r>
              <a:rPr lang="en-US" sz="1800" dirty="0">
                <a:solidFill>
                  <a:schemeClr val="lt1"/>
                </a:solidFill>
              </a:rPr>
              <a:t>The packaging effectively blocks </a:t>
            </a:r>
            <a:r>
              <a:rPr lang="en-US" sz="1800" b="1" dirty="0">
                <a:solidFill>
                  <a:schemeClr val="lt1"/>
                </a:solidFill>
              </a:rPr>
              <a:t>oxygen, bacteria, and </a:t>
            </a:r>
            <a:r>
              <a:rPr lang="en-US" sz="1800" dirty="0">
                <a:solidFill>
                  <a:schemeClr val="lt1"/>
                </a:solidFill>
              </a:rPr>
              <a:t>other external factors, ensuring the contents remain fresh and retain their nutritional integrity. For example, in food packaging, it helps preserve </a:t>
            </a:r>
            <a:r>
              <a:rPr lang="en-US" sz="1800" b="1" dirty="0">
                <a:solidFill>
                  <a:schemeClr val="lt1"/>
                </a:solidFill>
              </a:rPr>
              <a:t>the original flavor and quality </a:t>
            </a:r>
            <a:r>
              <a:rPr lang="en-US" sz="1800" dirty="0">
                <a:solidFill>
                  <a:schemeClr val="lt1"/>
                </a:solidFill>
              </a:rPr>
              <a:t>for longer.</a:t>
            </a: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01" name="Google Shape;201;p31">
            <a:extLst>
              <a:ext uri="{FF2B5EF4-FFF2-40B4-BE49-F238E27FC236}">
                <a16:creationId xmlns:a16="http://schemas.microsoft.com/office/drawing/2014/main" id="{F2BFAEEC-C530-2386-EEF2-176E813B044C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303386" y="3553810"/>
            <a:ext cx="7503303" cy="1212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</a:rPr>
              <a:t>Moisture and Oxidation Resistance</a:t>
            </a:r>
            <a:r>
              <a:rPr lang="en-US" sz="1800" dirty="0">
                <a:solidFill>
                  <a:schemeClr val="lt1"/>
                </a:solidFill>
              </a:rPr>
              <a:t>: The packaging provides excellent resistance to </a:t>
            </a:r>
            <a:r>
              <a:rPr lang="en-US" sz="1800" b="1" dirty="0">
                <a:solidFill>
                  <a:schemeClr val="lt1"/>
                </a:solidFill>
              </a:rPr>
              <a:t>moisture and prevents oxidation</a:t>
            </a:r>
            <a:r>
              <a:rPr lang="en-US" sz="1800" dirty="0">
                <a:solidFill>
                  <a:schemeClr val="lt1"/>
                </a:solidFill>
              </a:rPr>
              <a:t>, which helps </a:t>
            </a:r>
            <a:r>
              <a:rPr lang="en-US" sz="1800" b="1" dirty="0">
                <a:solidFill>
                  <a:schemeClr val="lt1"/>
                </a:solidFill>
              </a:rPr>
              <a:t>extend the shelf life of the product by preventing degradation </a:t>
            </a:r>
            <a:r>
              <a:rPr lang="en-US" sz="1800" dirty="0">
                <a:solidFill>
                  <a:schemeClr val="lt1"/>
                </a:solidFill>
              </a:rPr>
              <a:t>and maintaining its freshness over time.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02" name="Google Shape;202;p31">
            <a:extLst>
              <a:ext uri="{FF2B5EF4-FFF2-40B4-BE49-F238E27FC236}">
                <a16:creationId xmlns:a16="http://schemas.microsoft.com/office/drawing/2014/main" id="{CB37F3F4-958B-6C49-1B02-F6BF9362845A}"/>
              </a:ext>
            </a:extLst>
          </p:cNvPr>
          <p:cNvSpPr/>
          <p:nvPr/>
        </p:nvSpPr>
        <p:spPr>
          <a:xfrm rot="10800000" flipH="1">
            <a:off x="0" y="1589690"/>
            <a:ext cx="8081010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391;p58">
            <a:extLst>
              <a:ext uri="{FF2B5EF4-FFF2-40B4-BE49-F238E27FC236}">
                <a16:creationId xmlns:a16="http://schemas.microsoft.com/office/drawing/2014/main" id="{BF675728-29D9-806F-9DA8-5645566865AE}"/>
              </a:ext>
            </a:extLst>
          </p:cNvPr>
          <p:cNvSpPr/>
          <p:nvPr/>
        </p:nvSpPr>
        <p:spPr>
          <a:xfrm>
            <a:off x="206499" y="2371132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391;p58">
            <a:extLst>
              <a:ext uri="{FF2B5EF4-FFF2-40B4-BE49-F238E27FC236}">
                <a16:creationId xmlns:a16="http://schemas.microsoft.com/office/drawing/2014/main" id="{AB69E450-7226-6186-CCDB-F40F2BB1CB12}"/>
              </a:ext>
            </a:extLst>
          </p:cNvPr>
          <p:cNvSpPr/>
          <p:nvPr/>
        </p:nvSpPr>
        <p:spPr>
          <a:xfrm>
            <a:off x="210309" y="3666532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92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5C1AD993-1084-0AB9-1E3A-4C10A3F7E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74D0F90A-FFEC-70AF-2F47-43375385A03E}"/>
              </a:ext>
            </a:extLst>
          </p:cNvPr>
          <p:cNvSpPr txBox="1">
            <a:spLocks noGrp="1"/>
          </p:cNvSpPr>
          <p:nvPr>
            <p:ph type="ctrTitle" idx="4"/>
          </p:nvPr>
        </p:nvSpPr>
        <p:spPr>
          <a:xfrm>
            <a:off x="143885" y="571301"/>
            <a:ext cx="7544713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SERVICE ASSURANCE</a:t>
            </a:r>
          </a:p>
        </p:txBody>
      </p:sp>
      <p:sp>
        <p:nvSpPr>
          <p:cNvPr id="195" name="Google Shape;195;p31">
            <a:extLst>
              <a:ext uri="{FF2B5EF4-FFF2-40B4-BE49-F238E27FC236}">
                <a16:creationId xmlns:a16="http://schemas.microsoft.com/office/drawing/2014/main" id="{AF5A0E22-A32B-B541-4CBF-77B7729ABA8A}"/>
              </a:ext>
            </a:extLst>
          </p:cNvPr>
          <p:cNvSpPr/>
          <p:nvPr/>
        </p:nvSpPr>
        <p:spPr>
          <a:xfrm>
            <a:off x="11121" y="2054710"/>
            <a:ext cx="7958124" cy="30894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31">
            <a:extLst>
              <a:ext uri="{FF2B5EF4-FFF2-40B4-BE49-F238E27FC236}">
                <a16:creationId xmlns:a16="http://schemas.microsoft.com/office/drawing/2014/main" id="{7A3DBA1F-E02C-F115-BF06-B59F5876FEA8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108008" y="2193352"/>
            <a:ext cx="7503303" cy="1212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</a:rPr>
              <a:t>Quality Control </a:t>
            </a:r>
            <a:r>
              <a:rPr lang="en-US" sz="1800" dirty="0">
                <a:solidFill>
                  <a:schemeClr val="lt1"/>
                </a:solidFill>
              </a:rPr>
              <a:t>: Equipped with state-of-the-art quality control instruments.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</a:rPr>
              <a:t>Process: Rigorous inspections from raw material procurement to product shipment.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</a:rPr>
              <a:t>Guarantee: Ensures consistent product quality and reliability.</a:t>
            </a: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02" name="Google Shape;202;p31">
            <a:extLst>
              <a:ext uri="{FF2B5EF4-FFF2-40B4-BE49-F238E27FC236}">
                <a16:creationId xmlns:a16="http://schemas.microsoft.com/office/drawing/2014/main" id="{59D2A69E-E233-7751-CEB1-7E219BF724A0}"/>
              </a:ext>
            </a:extLst>
          </p:cNvPr>
          <p:cNvSpPr/>
          <p:nvPr/>
        </p:nvSpPr>
        <p:spPr>
          <a:xfrm rot="10800000" flipH="1">
            <a:off x="11121" y="1589027"/>
            <a:ext cx="7969246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3391;p58">
            <a:extLst>
              <a:ext uri="{FF2B5EF4-FFF2-40B4-BE49-F238E27FC236}">
                <a16:creationId xmlns:a16="http://schemas.microsoft.com/office/drawing/2014/main" id="{CB863449-C62A-8032-EA38-96DF60CEC56C}"/>
              </a:ext>
            </a:extLst>
          </p:cNvPr>
          <p:cNvSpPr/>
          <p:nvPr/>
        </p:nvSpPr>
        <p:spPr>
          <a:xfrm>
            <a:off x="-8222" y="2309265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322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>
          <a:extLst>
            <a:ext uri="{FF2B5EF4-FFF2-40B4-BE49-F238E27FC236}">
              <a16:creationId xmlns:a16="http://schemas.microsoft.com/office/drawing/2014/main" id="{CDAF7C63-A41F-166B-0B26-E6A26CF92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>
            <a:extLst>
              <a:ext uri="{FF2B5EF4-FFF2-40B4-BE49-F238E27FC236}">
                <a16:creationId xmlns:a16="http://schemas.microsoft.com/office/drawing/2014/main" id="{309DEFF7-67DF-7D4E-6405-EDB5433C7020}"/>
              </a:ext>
            </a:extLst>
          </p:cNvPr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">
            <a:extLst>
              <a:ext uri="{FF2B5EF4-FFF2-40B4-BE49-F238E27FC236}">
                <a16:creationId xmlns:a16="http://schemas.microsoft.com/office/drawing/2014/main" id="{2BF65B96-91B6-A10F-2BAF-7E5DA192DE16}"/>
              </a:ext>
            </a:extLst>
          </p:cNvPr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37">
            <a:extLst>
              <a:ext uri="{FF2B5EF4-FFF2-40B4-BE49-F238E27FC236}">
                <a16:creationId xmlns:a16="http://schemas.microsoft.com/office/drawing/2014/main" id="{E9A6540F-959A-DFE5-F85C-6DFF22975E5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816510"/>
            <a:ext cx="3430200" cy="12915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CERTIFICATIONS AND QUALITY ASSURANCE</a:t>
            </a:r>
          </a:p>
        </p:txBody>
      </p:sp>
      <p:sp>
        <p:nvSpPr>
          <p:cNvPr id="252" name="Google Shape;252;p37">
            <a:extLst>
              <a:ext uri="{FF2B5EF4-FFF2-40B4-BE49-F238E27FC236}">
                <a16:creationId xmlns:a16="http://schemas.microsoft.com/office/drawing/2014/main" id="{384B8514-52D0-405A-C5DC-6918053B3D08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39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02F8C4FD-08D9-B39C-0DB0-3A046B8C0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>
            <a:extLst>
              <a:ext uri="{FF2B5EF4-FFF2-40B4-BE49-F238E27FC236}">
                <a16:creationId xmlns:a16="http://schemas.microsoft.com/office/drawing/2014/main" id="{B4C205C4-2BDA-4F45-6393-9CA97A2A390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6773" y="330195"/>
            <a:ext cx="6991741" cy="693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CERTIFICATIONS AND QUALITY ASSURANCE</a:t>
            </a:r>
            <a:endParaRPr lang="en-US" dirty="0"/>
          </a:p>
        </p:txBody>
      </p:sp>
      <p:sp>
        <p:nvSpPr>
          <p:cNvPr id="137" name="Google Shape;137;p27">
            <a:extLst>
              <a:ext uri="{FF2B5EF4-FFF2-40B4-BE49-F238E27FC236}">
                <a16:creationId xmlns:a16="http://schemas.microsoft.com/office/drawing/2014/main" id="{1A35EE76-D13E-7603-291E-BCFFC791C9A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 flipH="1">
            <a:off x="734939" y="936510"/>
            <a:ext cx="7475220" cy="3669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/>
              <a:t>ISO 9001 </a:t>
            </a:r>
            <a:r>
              <a:rPr lang="es-ES" sz="1600" dirty="0">
                <a:sym typeface="Wingdings" pitchFamily="2" charset="2"/>
              </a:rPr>
              <a:t> </a:t>
            </a:r>
            <a:r>
              <a:rPr lang="es-ES" sz="1600" dirty="0"/>
              <a:t>Comprehensive </a:t>
            </a:r>
            <a:r>
              <a:rPr lang="es-ES" sz="1600" b="1" dirty="0" err="1"/>
              <a:t>Quality</a:t>
            </a:r>
            <a:r>
              <a:rPr lang="es-ES" sz="1600" b="1" dirty="0"/>
              <a:t> Management </a:t>
            </a:r>
            <a:r>
              <a:rPr lang="es-ES" sz="1600" b="1" dirty="0" err="1"/>
              <a:t>System</a:t>
            </a:r>
            <a:r>
              <a:rPr lang="es-ES" sz="1600" dirty="0"/>
              <a:t> </a:t>
            </a:r>
            <a:r>
              <a:rPr lang="es-ES" sz="1600" dirty="0" err="1"/>
              <a:t>ensuring</a:t>
            </a:r>
            <a:r>
              <a:rPr lang="es-ES" sz="1600" dirty="0"/>
              <a:t> </a:t>
            </a:r>
            <a:r>
              <a:rPr lang="es-ES" sz="1600" dirty="0" err="1"/>
              <a:t>consistent</a:t>
            </a:r>
            <a:r>
              <a:rPr lang="es-ES" sz="1600" dirty="0"/>
              <a:t> and superior </a:t>
            </a:r>
            <a:r>
              <a:rPr lang="es-ES" sz="1600" dirty="0" err="1"/>
              <a:t>product</a:t>
            </a:r>
            <a:r>
              <a:rPr lang="es-ES" sz="1600" dirty="0"/>
              <a:t> </a:t>
            </a:r>
            <a:r>
              <a:rPr lang="es-ES" sz="1600" dirty="0" err="1"/>
              <a:t>quality</a:t>
            </a:r>
            <a:r>
              <a:rPr lang="es-ES" sz="1600" dirty="0"/>
              <a:t> </a:t>
            </a:r>
            <a:r>
              <a:rPr lang="es-ES" sz="1600" dirty="0" err="1"/>
              <a:t>across</a:t>
            </a:r>
            <a:r>
              <a:rPr lang="es-ES" sz="1600" dirty="0"/>
              <a:t> </a:t>
            </a:r>
            <a:r>
              <a:rPr lang="es-ES" sz="1600" dirty="0" err="1"/>
              <a:t>all</a:t>
            </a:r>
            <a:r>
              <a:rPr lang="es-ES" sz="1600" dirty="0"/>
              <a:t> </a:t>
            </a:r>
            <a:r>
              <a:rPr lang="es-ES" sz="1600" dirty="0" err="1"/>
              <a:t>operations</a:t>
            </a:r>
            <a:r>
              <a:rPr lang="es-ES" sz="16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/>
              <a:t>ISO 14001 </a:t>
            </a:r>
            <a:r>
              <a:rPr lang="en-US" altLang="zh-CN" sz="1600" b="1" dirty="0">
                <a:sym typeface="Wingdings" pitchFamily="2" charset="2"/>
              </a:rPr>
              <a:t> </a:t>
            </a:r>
            <a:r>
              <a:rPr lang="en-US" altLang="zh-CN" sz="1600" dirty="0"/>
              <a:t>Commitment to </a:t>
            </a:r>
            <a:r>
              <a:rPr lang="en-US" altLang="zh-CN" sz="1600" b="1" dirty="0"/>
              <a:t>Environmental Management</a:t>
            </a:r>
            <a:r>
              <a:rPr lang="en-US" altLang="zh-CN" sz="1600" dirty="0"/>
              <a:t> practices, minimizing our ecological footprint and promoting sustainability.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/>
              <a:t>ISO 22000 &amp; FSSC 22000 </a:t>
            </a:r>
            <a:r>
              <a:rPr lang="en-US" altLang="zh-CN" sz="1600" b="1" dirty="0">
                <a:sym typeface="Wingdings" pitchFamily="2" charset="2"/>
              </a:rPr>
              <a:t> </a:t>
            </a:r>
            <a:r>
              <a:rPr lang="en-US" altLang="zh-CN" sz="1600" dirty="0"/>
              <a:t>Advanced </a:t>
            </a:r>
            <a:r>
              <a:rPr lang="en-US" altLang="zh-CN" sz="1600" b="1" dirty="0"/>
              <a:t>Food Safety Management Systems</a:t>
            </a:r>
            <a:r>
              <a:rPr lang="en-US" altLang="zh-CN" sz="1600" dirty="0"/>
              <a:t> that guarantee the safety of food and beverage packaging for consumers.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/>
              <a:t>FDA &amp; QS Certifications </a:t>
            </a:r>
            <a:r>
              <a:rPr lang="en-US" altLang="zh-CN" sz="1600" b="1" dirty="0">
                <a:sym typeface="Wingdings" pitchFamily="2" charset="2"/>
              </a:rPr>
              <a:t> </a:t>
            </a:r>
            <a:r>
              <a:rPr lang="en-US" altLang="zh-CN" sz="1600" dirty="0"/>
              <a:t>Compliance with </a:t>
            </a:r>
            <a:r>
              <a:rPr lang="en-US" altLang="zh-CN" sz="1600" b="1" dirty="0"/>
              <a:t>FDA</a:t>
            </a:r>
            <a:r>
              <a:rPr lang="en-US" altLang="zh-CN" sz="1600" dirty="0"/>
              <a:t> and </a:t>
            </a:r>
            <a:r>
              <a:rPr lang="en-US" altLang="zh-CN" sz="1600" b="1" dirty="0"/>
              <a:t>QS</a:t>
            </a:r>
            <a:r>
              <a:rPr lang="en-US" altLang="zh-CN" sz="1600" dirty="0"/>
              <a:t> standards ensures that our packaging meets stringent </a:t>
            </a:r>
            <a:r>
              <a:rPr lang="en-US" altLang="zh-CN" sz="1600" b="1" dirty="0"/>
              <a:t>U.S. food and beverage regulations</a:t>
            </a:r>
            <a:r>
              <a:rPr lang="en-US" altLang="zh-CN" sz="1600" dirty="0"/>
              <a:t>, providing peace of mind to both manufacturers and consumers.</a:t>
            </a:r>
          </a:p>
        </p:txBody>
      </p:sp>
      <p:sp>
        <p:nvSpPr>
          <p:cNvPr id="138" name="Google Shape;138;p27">
            <a:extLst>
              <a:ext uri="{FF2B5EF4-FFF2-40B4-BE49-F238E27FC236}">
                <a16:creationId xmlns:a16="http://schemas.microsoft.com/office/drawing/2014/main" id="{FBD323B7-4A75-6AA2-70BC-1DC864416784}"/>
              </a:ext>
            </a:extLst>
          </p:cNvPr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7">
            <a:extLst>
              <a:ext uri="{FF2B5EF4-FFF2-40B4-BE49-F238E27FC236}">
                <a16:creationId xmlns:a16="http://schemas.microsoft.com/office/drawing/2014/main" id="{4B7AEBAD-17B0-02BF-3606-927E9D2E9F28}"/>
              </a:ext>
            </a:extLst>
          </p:cNvPr>
          <p:cNvSpPr/>
          <p:nvPr/>
        </p:nvSpPr>
        <p:spPr>
          <a:xfrm rot="-5400000" flipH="1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391;p58">
            <a:extLst>
              <a:ext uri="{FF2B5EF4-FFF2-40B4-BE49-F238E27FC236}">
                <a16:creationId xmlns:a16="http://schemas.microsoft.com/office/drawing/2014/main" id="{CE506107-76D3-ED37-558C-9B2B3F2F5F36}"/>
              </a:ext>
            </a:extLst>
          </p:cNvPr>
          <p:cNvSpPr/>
          <p:nvPr/>
        </p:nvSpPr>
        <p:spPr>
          <a:xfrm>
            <a:off x="579141" y="1154403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1;p58">
            <a:extLst>
              <a:ext uri="{FF2B5EF4-FFF2-40B4-BE49-F238E27FC236}">
                <a16:creationId xmlns:a16="http://schemas.microsoft.com/office/drawing/2014/main" id="{169E4133-6F61-2F86-4539-2BCEE430E297}"/>
              </a:ext>
            </a:extLst>
          </p:cNvPr>
          <p:cNvSpPr/>
          <p:nvPr/>
        </p:nvSpPr>
        <p:spPr>
          <a:xfrm>
            <a:off x="579224" y="1882669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391;p58">
            <a:extLst>
              <a:ext uri="{FF2B5EF4-FFF2-40B4-BE49-F238E27FC236}">
                <a16:creationId xmlns:a16="http://schemas.microsoft.com/office/drawing/2014/main" id="{00FE9694-3991-9602-26EC-7E22DA77FD4D}"/>
              </a:ext>
            </a:extLst>
          </p:cNvPr>
          <p:cNvSpPr/>
          <p:nvPr/>
        </p:nvSpPr>
        <p:spPr>
          <a:xfrm>
            <a:off x="579141" y="3339202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391;p58">
            <a:extLst>
              <a:ext uri="{FF2B5EF4-FFF2-40B4-BE49-F238E27FC236}">
                <a16:creationId xmlns:a16="http://schemas.microsoft.com/office/drawing/2014/main" id="{B6623241-5606-6368-8DA5-4D212FADAF86}"/>
              </a:ext>
            </a:extLst>
          </p:cNvPr>
          <p:cNvSpPr/>
          <p:nvPr/>
        </p:nvSpPr>
        <p:spPr>
          <a:xfrm>
            <a:off x="581947" y="2632372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36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0"/>
          <p:cNvSpPr txBox="1">
            <a:spLocks noGrp="1"/>
          </p:cNvSpPr>
          <p:nvPr>
            <p:ph type="ctrTitle"/>
          </p:nvPr>
        </p:nvSpPr>
        <p:spPr>
          <a:xfrm rot="5400000">
            <a:off x="6259170" y="2274650"/>
            <a:ext cx="417005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CERTIFICATIONS AND QUALITY ASSURANCE</a:t>
            </a:r>
            <a:endParaRPr 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CE9261-115A-A66E-776D-C748B4196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77" y="0"/>
            <a:ext cx="3636226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36735EA-CEDC-F2D6-04F3-E4AB67CD0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703" y="0"/>
            <a:ext cx="363622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64">
          <a:extLst>
            <a:ext uri="{FF2B5EF4-FFF2-40B4-BE49-F238E27FC236}">
              <a16:creationId xmlns:a16="http://schemas.microsoft.com/office/drawing/2014/main" id="{D35D189F-71E0-4A07-4F73-8C0AF31EA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0">
            <a:extLst>
              <a:ext uri="{FF2B5EF4-FFF2-40B4-BE49-F238E27FC236}">
                <a16:creationId xmlns:a16="http://schemas.microsoft.com/office/drawing/2014/main" id="{C63B1CC2-5DF1-F96C-72DE-04439F96815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5400000">
            <a:off x="6259170" y="2274650"/>
            <a:ext cx="417005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CERTIFICATIONS AND QUALITY ASSURANCE</a:t>
            </a:r>
            <a:endParaRPr 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784D4DB-6177-B84F-3FEF-C044CD598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38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88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E18BE177-4636-BFEB-D771-14670D5E6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>
            <a:extLst>
              <a:ext uri="{FF2B5EF4-FFF2-40B4-BE49-F238E27FC236}">
                <a16:creationId xmlns:a16="http://schemas.microsoft.com/office/drawing/2014/main" id="{EF62126F-0F3E-9736-A5B7-CE4584059FA5}"/>
              </a:ext>
            </a:extLst>
          </p:cNvPr>
          <p:cNvSpPr txBox="1">
            <a:spLocks noGrp="1"/>
          </p:cNvSpPr>
          <p:nvPr>
            <p:ph type="ctrTitle" idx="4"/>
          </p:nvPr>
        </p:nvSpPr>
        <p:spPr>
          <a:xfrm>
            <a:off x="387707" y="431635"/>
            <a:ext cx="7418983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HIGH-QUALITY PRODUCTION WITH ADVANCED EQUIPMENT AND TECHNOLOGY</a:t>
            </a:r>
            <a:endParaRPr lang="en-US" dirty="0"/>
          </a:p>
        </p:txBody>
      </p:sp>
      <p:sp>
        <p:nvSpPr>
          <p:cNvPr id="195" name="Google Shape;195;p31">
            <a:extLst>
              <a:ext uri="{FF2B5EF4-FFF2-40B4-BE49-F238E27FC236}">
                <a16:creationId xmlns:a16="http://schemas.microsoft.com/office/drawing/2014/main" id="{73A82F89-5808-475C-82A9-D6EC7E9EFE2A}"/>
              </a:ext>
            </a:extLst>
          </p:cNvPr>
          <p:cNvSpPr/>
          <p:nvPr/>
        </p:nvSpPr>
        <p:spPr>
          <a:xfrm>
            <a:off x="0" y="2057400"/>
            <a:ext cx="8081010" cy="30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1">
            <a:extLst>
              <a:ext uri="{FF2B5EF4-FFF2-40B4-BE49-F238E27FC236}">
                <a16:creationId xmlns:a16="http://schemas.microsoft.com/office/drawing/2014/main" id="{31DC09E1-6F0D-62EA-D1B3-47E631CCCDF3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303386" y="2247863"/>
            <a:ext cx="7629034" cy="1212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</a:rPr>
              <a:t>At </a:t>
            </a:r>
            <a:r>
              <a:rPr lang="en-US" sz="1800" b="1" dirty="0" err="1">
                <a:solidFill>
                  <a:schemeClr val="lt1"/>
                </a:solidFill>
              </a:rPr>
              <a:t>Quanhua</a:t>
            </a:r>
            <a:r>
              <a:rPr lang="en-US" sz="1800" b="1" dirty="0">
                <a:solidFill>
                  <a:schemeClr val="lt1"/>
                </a:solidFill>
              </a:rPr>
              <a:t> Packaging</a:t>
            </a:r>
            <a:r>
              <a:rPr lang="en-US" sz="1800" dirty="0">
                <a:solidFill>
                  <a:schemeClr val="lt1"/>
                </a:solidFill>
              </a:rPr>
              <a:t>, we leverage </a:t>
            </a:r>
            <a:r>
              <a:rPr lang="en-US" sz="1800" b="1" dirty="0">
                <a:solidFill>
                  <a:schemeClr val="lt1"/>
                </a:solidFill>
              </a:rPr>
              <a:t>world-class equipment </a:t>
            </a:r>
            <a:r>
              <a:rPr lang="en-US" sz="1800" dirty="0">
                <a:solidFill>
                  <a:schemeClr val="lt1"/>
                </a:solidFill>
              </a:rPr>
              <a:t>and </a:t>
            </a:r>
            <a:r>
              <a:rPr lang="en-US" sz="1800" b="1" dirty="0">
                <a:solidFill>
                  <a:schemeClr val="lt1"/>
                </a:solidFill>
              </a:rPr>
              <a:t>premium raw materials </a:t>
            </a:r>
            <a:r>
              <a:rPr lang="en-US" sz="1800" dirty="0">
                <a:solidFill>
                  <a:schemeClr val="lt1"/>
                </a:solidFill>
              </a:rPr>
              <a:t>to deliver industry-leading packaging solutions. By integrating </a:t>
            </a:r>
            <a:r>
              <a:rPr lang="en-US" sz="1800" b="1" dirty="0">
                <a:solidFill>
                  <a:schemeClr val="lt1"/>
                </a:solidFill>
              </a:rPr>
              <a:t>cutting-edge Japanese technology</a:t>
            </a:r>
            <a:r>
              <a:rPr lang="en-US" sz="1800" dirty="0">
                <a:solidFill>
                  <a:schemeClr val="lt1"/>
                </a:solidFill>
              </a:rPr>
              <a:t>, we ensure our products meet the highest standards of performance and reliability.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201" name="Google Shape;201;p31">
            <a:extLst>
              <a:ext uri="{FF2B5EF4-FFF2-40B4-BE49-F238E27FC236}">
                <a16:creationId xmlns:a16="http://schemas.microsoft.com/office/drawing/2014/main" id="{FA5A01CA-D90C-E2AC-E483-6D8A73EE637F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303386" y="3553810"/>
            <a:ext cx="7503303" cy="1212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</a:rPr>
              <a:t>Our </a:t>
            </a:r>
            <a:r>
              <a:rPr lang="en-US" sz="1800" b="1" dirty="0">
                <a:solidFill>
                  <a:schemeClr val="lt1"/>
                </a:solidFill>
              </a:rPr>
              <a:t>professional quality control team</a:t>
            </a:r>
            <a:r>
              <a:rPr lang="en-US" sz="1800" dirty="0">
                <a:solidFill>
                  <a:schemeClr val="lt1"/>
                </a:solidFill>
              </a:rPr>
              <a:t> conducts rigorous testing at every stage of production. With a comprehensive </a:t>
            </a:r>
            <a:r>
              <a:rPr lang="en-US" sz="1800" b="1" dirty="0">
                <a:solidFill>
                  <a:schemeClr val="lt1"/>
                </a:solidFill>
              </a:rPr>
              <a:t>quality management system</a:t>
            </a:r>
            <a:r>
              <a:rPr lang="en-US" sz="1800" dirty="0">
                <a:solidFill>
                  <a:schemeClr val="lt1"/>
                </a:solidFill>
              </a:rPr>
              <a:t>, we guarantee that all finished products are thoroughly inspected and meet international standards before they are shipped.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02" name="Google Shape;202;p31">
            <a:extLst>
              <a:ext uri="{FF2B5EF4-FFF2-40B4-BE49-F238E27FC236}">
                <a16:creationId xmlns:a16="http://schemas.microsoft.com/office/drawing/2014/main" id="{3DEB3360-5228-83F5-97B0-04AE575E939E}"/>
              </a:ext>
            </a:extLst>
          </p:cNvPr>
          <p:cNvSpPr/>
          <p:nvPr/>
        </p:nvSpPr>
        <p:spPr>
          <a:xfrm rot="10800000" flipH="1">
            <a:off x="0" y="1589690"/>
            <a:ext cx="8081010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391;p58">
            <a:extLst>
              <a:ext uri="{FF2B5EF4-FFF2-40B4-BE49-F238E27FC236}">
                <a16:creationId xmlns:a16="http://schemas.microsoft.com/office/drawing/2014/main" id="{A7117CF5-09B0-46CF-8429-5927CF8B7DE7}"/>
              </a:ext>
            </a:extLst>
          </p:cNvPr>
          <p:cNvSpPr/>
          <p:nvPr/>
        </p:nvSpPr>
        <p:spPr>
          <a:xfrm>
            <a:off x="206499" y="2371132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391;p58">
            <a:extLst>
              <a:ext uri="{FF2B5EF4-FFF2-40B4-BE49-F238E27FC236}">
                <a16:creationId xmlns:a16="http://schemas.microsoft.com/office/drawing/2014/main" id="{EC263657-4CC4-87DB-043A-AB7F6DD54A90}"/>
              </a:ext>
            </a:extLst>
          </p:cNvPr>
          <p:cNvSpPr/>
          <p:nvPr/>
        </p:nvSpPr>
        <p:spPr>
          <a:xfrm>
            <a:off x="210309" y="3666532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87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WeChat_20250213211456">
            <a:hlinkClick r:id="" action="ppaction://media"/>
            <a:extLst>
              <a:ext uri="{FF2B5EF4-FFF2-40B4-BE49-F238E27FC236}">
                <a16:creationId xmlns:a16="http://schemas.microsoft.com/office/drawing/2014/main" id="{7BC3766E-9177-B601-BCB5-76F0C870A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>
          <a:extLst>
            <a:ext uri="{FF2B5EF4-FFF2-40B4-BE49-F238E27FC236}">
              <a16:creationId xmlns:a16="http://schemas.microsoft.com/office/drawing/2014/main" id="{C7D1825A-0BBE-537B-7D4F-2BC18523F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>
            <a:extLst>
              <a:ext uri="{FF2B5EF4-FFF2-40B4-BE49-F238E27FC236}">
                <a16:creationId xmlns:a16="http://schemas.microsoft.com/office/drawing/2014/main" id="{AB50CFEB-3F06-3E84-F893-C57836C378A2}"/>
              </a:ext>
            </a:extLst>
          </p:cNvPr>
          <p:cNvSpPr/>
          <p:nvPr/>
        </p:nvSpPr>
        <p:spPr>
          <a:xfrm>
            <a:off x="-1790" y="29164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>
            <a:extLst>
              <a:ext uri="{FF2B5EF4-FFF2-40B4-BE49-F238E27FC236}">
                <a16:creationId xmlns:a16="http://schemas.microsoft.com/office/drawing/2014/main" id="{357251E2-2C77-4B2E-E25A-89418A3D45F9}"/>
              </a:ext>
            </a:extLst>
          </p:cNvPr>
          <p:cNvSpPr/>
          <p:nvPr/>
        </p:nvSpPr>
        <p:spPr>
          <a:xfrm>
            <a:off x="3603920" y="7290"/>
            <a:ext cx="3607500" cy="263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">
            <a:extLst>
              <a:ext uri="{FF2B5EF4-FFF2-40B4-BE49-F238E27FC236}">
                <a16:creationId xmlns:a16="http://schemas.microsoft.com/office/drawing/2014/main" id="{84EF3679-6967-2122-37A2-357EEF366FB7}"/>
              </a:ext>
            </a:extLst>
          </p:cNvPr>
          <p:cNvSpPr/>
          <p:nvPr/>
        </p:nvSpPr>
        <p:spPr>
          <a:xfrm>
            <a:off x="0" y="2632198"/>
            <a:ext cx="36075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>
            <a:extLst>
              <a:ext uri="{FF2B5EF4-FFF2-40B4-BE49-F238E27FC236}">
                <a16:creationId xmlns:a16="http://schemas.microsoft.com/office/drawing/2014/main" id="{99CE323B-D0FD-84DD-2748-2FE63B823419}"/>
              </a:ext>
            </a:extLst>
          </p:cNvPr>
          <p:cNvSpPr/>
          <p:nvPr/>
        </p:nvSpPr>
        <p:spPr>
          <a:xfrm>
            <a:off x="3605710" y="2646781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0">
            <a:extLst>
              <a:ext uri="{FF2B5EF4-FFF2-40B4-BE49-F238E27FC236}">
                <a16:creationId xmlns:a16="http://schemas.microsoft.com/office/drawing/2014/main" id="{CEEC6EC2-E063-B269-C3ED-1201A2FDCC8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8130" y="1345264"/>
            <a:ext cx="3061727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altLang="zh-CN" sz="1400" dirty="0"/>
              <a:t>We operate with </a:t>
            </a:r>
            <a:r>
              <a:rPr lang="en-US" altLang="zh-CN" sz="1400" b="1" dirty="0"/>
              <a:t>advanced machinery</a:t>
            </a:r>
            <a:r>
              <a:rPr lang="en-US" altLang="zh-CN" sz="1400" dirty="0"/>
              <a:t> to ensure the highest quality packaging: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186" name="Google Shape;186;p30">
            <a:extLst>
              <a:ext uri="{FF2B5EF4-FFF2-40B4-BE49-F238E27FC236}">
                <a16:creationId xmlns:a16="http://schemas.microsoft.com/office/drawing/2014/main" id="{FECDFBCE-8017-630C-2810-173CCCA0E4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8130" y="645437"/>
            <a:ext cx="2672181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None/>
            </a:pPr>
            <a:r>
              <a:rPr lang="en-US" altLang="zh-CN" sz="1800" b="1" dirty="0"/>
              <a:t>STATE-OF-THE-ART EQUIPMENT</a:t>
            </a:r>
          </a:p>
        </p:txBody>
      </p:sp>
      <p:sp>
        <p:nvSpPr>
          <p:cNvPr id="187" name="Google Shape;187;p30">
            <a:extLst>
              <a:ext uri="{FF2B5EF4-FFF2-40B4-BE49-F238E27FC236}">
                <a16:creationId xmlns:a16="http://schemas.microsoft.com/office/drawing/2014/main" id="{0C07CBA8-47D1-19C5-CD0A-DEE08A4C44C8}"/>
              </a:ext>
            </a:extLst>
          </p:cNvPr>
          <p:cNvSpPr txBox="1">
            <a:spLocks noGrp="1"/>
          </p:cNvSpPr>
          <p:nvPr>
            <p:ph type="ctrTitle" idx="7"/>
          </p:nvPr>
        </p:nvSpPr>
        <p:spPr>
          <a:xfrm>
            <a:off x="3871450" y="350991"/>
            <a:ext cx="3544033" cy="989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AQUAFLEX MULTI-COLOR FLEXO PRINTING MACHINES </a:t>
            </a:r>
            <a:r>
              <a:rPr lang="es-ES" b="0" dirty="0">
                <a:solidFill>
                  <a:schemeClr val="bg1"/>
                </a:solidFill>
              </a:rPr>
              <a:t>(</a:t>
            </a:r>
            <a:r>
              <a:rPr lang="es-ES" b="0" dirty="0" err="1">
                <a:solidFill>
                  <a:schemeClr val="bg1"/>
                </a:solidFill>
              </a:rPr>
              <a:t>Imported</a:t>
            </a:r>
            <a:r>
              <a:rPr lang="es-ES" b="0" dirty="0">
                <a:solidFill>
                  <a:schemeClr val="bg1"/>
                </a:solidFill>
              </a:rPr>
              <a:t> </a:t>
            </a:r>
            <a:r>
              <a:rPr lang="es-ES" b="0" dirty="0" err="1">
                <a:solidFill>
                  <a:schemeClr val="bg1"/>
                </a:solidFill>
              </a:rPr>
              <a:t>from</a:t>
            </a:r>
            <a:r>
              <a:rPr lang="es-ES" b="0" dirty="0">
                <a:solidFill>
                  <a:schemeClr val="bg1"/>
                </a:solidFill>
              </a:rPr>
              <a:t> </a:t>
            </a:r>
            <a:r>
              <a:rPr lang="es-ES" b="0" dirty="0" err="1">
                <a:solidFill>
                  <a:schemeClr val="bg1"/>
                </a:solidFill>
              </a:rPr>
              <a:t>Canada</a:t>
            </a:r>
            <a:r>
              <a:rPr lang="es-ES" b="0" dirty="0">
                <a:solidFill>
                  <a:schemeClr val="bg1"/>
                </a:solidFill>
              </a:rPr>
              <a:t>)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188" name="Google Shape;188;p30">
            <a:extLst>
              <a:ext uri="{FF2B5EF4-FFF2-40B4-BE49-F238E27FC236}">
                <a16:creationId xmlns:a16="http://schemas.microsoft.com/office/drawing/2014/main" id="{4C230BAE-06EE-9981-A9F9-BE5F34784B26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3945629" y="1395652"/>
            <a:ext cx="2927661" cy="829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Cutting-edge printing technology that delivers vibrant, high-quality print results on every package.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86;p30">
            <a:extLst>
              <a:ext uri="{FF2B5EF4-FFF2-40B4-BE49-F238E27FC236}">
                <a16:creationId xmlns:a16="http://schemas.microsoft.com/office/drawing/2014/main" id="{D4989230-2862-4828-1B03-DE7AAA1426B6}"/>
              </a:ext>
            </a:extLst>
          </p:cNvPr>
          <p:cNvSpPr txBox="1">
            <a:spLocks/>
          </p:cNvSpPr>
          <p:nvPr/>
        </p:nvSpPr>
        <p:spPr>
          <a:xfrm>
            <a:off x="257394" y="3024137"/>
            <a:ext cx="266319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FULLY AUTOMATIC DIE-CUTTERS</a:t>
            </a:r>
          </a:p>
        </p:txBody>
      </p:sp>
      <p:sp>
        <p:nvSpPr>
          <p:cNvPr id="3" name="Google Shape;188;p30">
            <a:extLst>
              <a:ext uri="{FF2B5EF4-FFF2-40B4-BE49-F238E27FC236}">
                <a16:creationId xmlns:a16="http://schemas.microsoft.com/office/drawing/2014/main" id="{F3929D71-5B6C-88A4-11DF-8B84265F3701}"/>
              </a:ext>
            </a:extLst>
          </p:cNvPr>
          <p:cNvSpPr txBox="1">
            <a:spLocks/>
          </p:cNvSpPr>
          <p:nvPr/>
        </p:nvSpPr>
        <p:spPr>
          <a:xfrm>
            <a:off x="257394" y="3668837"/>
            <a:ext cx="2927661" cy="829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indent="0"/>
            <a:r>
              <a:rPr lang="en-US" sz="1400" dirty="0">
                <a:solidFill>
                  <a:schemeClr val="bg1"/>
                </a:solidFill>
              </a:rPr>
              <a:t>Precision die-cutting for consistent, efficient production with minimal waste</a:t>
            </a: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5" name="Google Shape;186;p30">
            <a:extLst>
              <a:ext uri="{FF2B5EF4-FFF2-40B4-BE49-F238E27FC236}">
                <a16:creationId xmlns:a16="http://schemas.microsoft.com/office/drawing/2014/main" id="{A715D773-4473-2285-105B-A2692C0734B5}"/>
              </a:ext>
            </a:extLst>
          </p:cNvPr>
          <p:cNvSpPr txBox="1">
            <a:spLocks/>
          </p:cNvSpPr>
          <p:nvPr/>
        </p:nvSpPr>
        <p:spPr>
          <a:xfrm>
            <a:off x="3811997" y="2883566"/>
            <a:ext cx="3399423" cy="96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n-US" altLang="zh-CN" dirty="0"/>
              <a:t>HIGH-SPEED SEALING MACHINES </a:t>
            </a:r>
          </a:p>
          <a:p>
            <a:r>
              <a:rPr lang="en-US" altLang="zh-CN" b="0" dirty="0"/>
              <a:t>(Imported from Taiwan)</a:t>
            </a:r>
          </a:p>
        </p:txBody>
      </p:sp>
      <p:sp>
        <p:nvSpPr>
          <p:cNvPr id="6" name="Google Shape;181;p30">
            <a:extLst>
              <a:ext uri="{FF2B5EF4-FFF2-40B4-BE49-F238E27FC236}">
                <a16:creationId xmlns:a16="http://schemas.microsoft.com/office/drawing/2014/main" id="{E2DEA491-8919-79F5-47AF-7E603AC7CA54}"/>
              </a:ext>
            </a:extLst>
          </p:cNvPr>
          <p:cNvSpPr txBox="1">
            <a:spLocks/>
          </p:cNvSpPr>
          <p:nvPr/>
        </p:nvSpPr>
        <p:spPr>
          <a:xfrm>
            <a:off x="3820512" y="3851908"/>
            <a:ext cx="3061727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indent="0"/>
            <a:r>
              <a:rPr lang="en-US" altLang="zh-CN" sz="1400" dirty="0"/>
              <a:t>Industry-leading sealing technology that ensures secure, airtight packaging for long-lasting product freshness.</a:t>
            </a:r>
          </a:p>
          <a:p>
            <a:pPr marL="0" indent="0"/>
            <a:endParaRPr lang="en-US" altLang="zh-CN" sz="1400" dirty="0"/>
          </a:p>
          <a:p>
            <a:pPr marL="0" indent="0"/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721355E4-B007-E854-97F8-8FA95354333E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 rot="5400000">
            <a:off x="5959925" y="2072289"/>
            <a:ext cx="4412950" cy="970354"/>
          </a:xfrm>
        </p:spPr>
        <p:txBody>
          <a:bodyPr/>
          <a:lstStyle/>
          <a:p>
            <a:r>
              <a:rPr lang="es-ES" dirty="0"/>
              <a:t>HIGH-QUALITY PRODUCTION WITH ADVANCED EQUIPMENT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53497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B702E532-1745-662A-9050-885431506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>
            <a:extLst>
              <a:ext uri="{FF2B5EF4-FFF2-40B4-BE49-F238E27FC236}">
                <a16:creationId xmlns:a16="http://schemas.microsoft.com/office/drawing/2014/main" id="{FCBF096C-A843-50DB-BFEE-DED26BD84DB9}"/>
              </a:ext>
            </a:extLst>
          </p:cNvPr>
          <p:cNvSpPr/>
          <p:nvPr/>
        </p:nvSpPr>
        <p:spPr>
          <a:xfrm>
            <a:off x="788670" y="438850"/>
            <a:ext cx="756666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4">
            <a:extLst>
              <a:ext uri="{FF2B5EF4-FFF2-40B4-BE49-F238E27FC236}">
                <a16:creationId xmlns:a16="http://schemas.microsoft.com/office/drawing/2014/main" id="{5E726095-D587-FC70-67E0-323F504BA11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0121" y="811530"/>
            <a:ext cx="4761744" cy="530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altLang="zh-CN" sz="2800" b="1" dirty="0">
                <a:solidFill>
                  <a:schemeClr val="bg1"/>
                </a:solidFill>
              </a:rPr>
              <a:t>ADVANCED EQUIPMENT </a:t>
            </a:r>
          </a:p>
        </p:txBody>
      </p:sp>
      <p:pic>
        <p:nvPicPr>
          <p:cNvPr id="3" name="内容占位符 3">
            <a:extLst>
              <a:ext uri="{FF2B5EF4-FFF2-40B4-BE49-F238E27FC236}">
                <a16:creationId xmlns:a16="http://schemas.microsoft.com/office/drawing/2014/main" id="{F444779F-0F3E-66B3-DA59-C7776903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6" y="2185309"/>
            <a:ext cx="7566660" cy="191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13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2AF68E1D-1E42-87DE-149C-736773477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>
            <a:extLst>
              <a:ext uri="{FF2B5EF4-FFF2-40B4-BE49-F238E27FC236}">
                <a16:creationId xmlns:a16="http://schemas.microsoft.com/office/drawing/2014/main" id="{8B248290-7473-1CA7-4E86-8EC5515B6F17}"/>
              </a:ext>
            </a:extLst>
          </p:cNvPr>
          <p:cNvSpPr/>
          <p:nvPr/>
        </p:nvSpPr>
        <p:spPr>
          <a:xfrm>
            <a:off x="788670" y="438850"/>
            <a:ext cx="756666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4">
            <a:extLst>
              <a:ext uri="{FF2B5EF4-FFF2-40B4-BE49-F238E27FC236}">
                <a16:creationId xmlns:a16="http://schemas.microsoft.com/office/drawing/2014/main" id="{C9BCDED6-E6F2-21A2-1839-41E9112F1A4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0121" y="811530"/>
            <a:ext cx="4761744" cy="530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altLang="zh-CN" sz="2800" b="1" dirty="0">
                <a:solidFill>
                  <a:schemeClr val="bg1"/>
                </a:solidFill>
              </a:rPr>
              <a:t>ADVANCED EQUIPMENT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50DD64-2AEC-5151-B236-73C140555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5" y="1927230"/>
            <a:ext cx="6151397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7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3FA6CA54-A191-2B40-DE61-0101D30E7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>
            <a:extLst>
              <a:ext uri="{FF2B5EF4-FFF2-40B4-BE49-F238E27FC236}">
                <a16:creationId xmlns:a16="http://schemas.microsoft.com/office/drawing/2014/main" id="{7AE1EFA9-3E00-C45C-E55B-776CD2BCB964}"/>
              </a:ext>
            </a:extLst>
          </p:cNvPr>
          <p:cNvSpPr/>
          <p:nvPr/>
        </p:nvSpPr>
        <p:spPr>
          <a:xfrm>
            <a:off x="788670" y="438850"/>
            <a:ext cx="756666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4">
            <a:extLst>
              <a:ext uri="{FF2B5EF4-FFF2-40B4-BE49-F238E27FC236}">
                <a16:creationId xmlns:a16="http://schemas.microsoft.com/office/drawing/2014/main" id="{8781F439-EA43-58A6-A9F5-5C047C6D8C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0121" y="811530"/>
            <a:ext cx="4761744" cy="530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altLang="zh-CN" sz="2800" b="1" dirty="0">
                <a:solidFill>
                  <a:schemeClr val="bg1"/>
                </a:solidFill>
              </a:rPr>
              <a:t>ADVANCED EQUIPMENT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EE2585-023F-38A6-01AD-CCF98409DCB5}"/>
              </a:ext>
            </a:extLst>
          </p:cNvPr>
          <p:cNvSpPr txBox="1"/>
          <p:nvPr/>
        </p:nvSpPr>
        <p:spPr>
          <a:xfrm>
            <a:off x="871369" y="1796527"/>
            <a:ext cx="24312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Printing machines: </a:t>
            </a:r>
          </a:p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6 colors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charset="0"/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Offset and flexo printing</a:t>
            </a:r>
          </a:p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H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igh-accuracy, high-quality</a:t>
            </a:r>
            <a:r>
              <a:rPr lang="zh-CN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5A9CF6-93E5-3ACD-1732-E333E225DE20}"/>
              </a:ext>
            </a:extLst>
          </p:cNvPr>
          <p:cNvSpPr txBox="1"/>
          <p:nvPr/>
        </p:nvSpPr>
        <p:spPr>
          <a:xfrm>
            <a:off x="4678373" y="1796527"/>
            <a:ext cx="2086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  <a:sym typeface="+mn-ea"/>
              </a:rPr>
              <a:t>S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  <a:sym typeface="+mn-ea"/>
              </a:rPr>
              <a:t>orting machine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  <a:sym typeface="+mn-ea"/>
              </a:rPr>
              <a:t>: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H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igh stability, high-efficiency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2D3674-64A1-CECE-C57C-BDDDB4348B03}"/>
              </a:ext>
            </a:extLst>
          </p:cNvPr>
          <p:cNvSpPr txBox="1"/>
          <p:nvPr/>
        </p:nvSpPr>
        <p:spPr>
          <a:xfrm>
            <a:off x="1075765" y="3065929"/>
            <a:ext cx="2431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A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utomatic box folding-gluing machine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: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S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table performance, simple operation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7594FA-4054-5232-EC0B-413C0629542F}"/>
              </a:ext>
            </a:extLst>
          </p:cNvPr>
          <p:cNvSpPr txBox="1"/>
          <p:nvPr/>
        </p:nvSpPr>
        <p:spPr>
          <a:xfrm>
            <a:off x="4678373" y="2969111"/>
            <a:ext cx="2173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D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ie-cutting machine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: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charset="0"/>
            </a:endParaRP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High precision, easy operation</a:t>
            </a:r>
          </a:p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charset="0"/>
              </a:rPr>
              <a:t>long service life, low cost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6070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5E7C4-0CEB-7FAA-62FA-545DE5106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BBAFB5DF-C278-2BCE-79B7-38B16FCF4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5" y="1504180"/>
            <a:ext cx="8117719" cy="860070"/>
          </a:xfrm>
        </p:spPr>
        <p:txBody>
          <a:bodyPr>
            <a:normAutofit/>
          </a:bodyPr>
          <a:lstStyle/>
          <a:p>
            <a:pPr algn="ctr"/>
            <a:r>
              <a:rPr lang="en-US" altLang="zh-CN" sz="1600" dirty="0"/>
              <a:t>We prioritize the use of high-quality materials sourced from trusted suppliers worldwide to ensure exceptional product performance</a:t>
            </a:r>
            <a:endParaRPr lang="es-ES" sz="1600" dirty="0"/>
          </a:p>
        </p:txBody>
      </p:sp>
      <p:sp>
        <p:nvSpPr>
          <p:cNvPr id="4" name="Google Shape;223;p34">
            <a:extLst>
              <a:ext uri="{FF2B5EF4-FFF2-40B4-BE49-F238E27FC236}">
                <a16:creationId xmlns:a16="http://schemas.microsoft.com/office/drawing/2014/main" id="{F0B91E25-425A-33DA-199F-B8B379A71C0E}"/>
              </a:ext>
            </a:extLst>
          </p:cNvPr>
          <p:cNvSpPr/>
          <p:nvPr/>
        </p:nvSpPr>
        <p:spPr>
          <a:xfrm>
            <a:off x="451485" y="278830"/>
            <a:ext cx="824103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EE46A87-4E29-67C3-6015-1CE5A68BB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8480"/>
            <a:ext cx="8515349" cy="896400"/>
          </a:xfrm>
        </p:spPr>
        <p:txBody>
          <a:bodyPr/>
          <a:lstStyle/>
          <a:p>
            <a:r>
              <a:rPr lang="es-ES" sz="2600" dirty="0">
                <a:solidFill>
                  <a:schemeClr val="bg1"/>
                </a:solidFill>
              </a:rPr>
              <a:t>HIGH-QUALITY PRODUCTION WITH ADVANCED EQUIPMENT AND TECHNOLOGY</a:t>
            </a:r>
          </a:p>
        </p:txBody>
      </p:sp>
      <p:sp>
        <p:nvSpPr>
          <p:cNvPr id="5" name="Google Shape;202;p31">
            <a:extLst>
              <a:ext uri="{FF2B5EF4-FFF2-40B4-BE49-F238E27FC236}">
                <a16:creationId xmlns:a16="http://schemas.microsoft.com/office/drawing/2014/main" id="{C3584678-82E6-B046-2CFA-BF6A9A04D917}"/>
              </a:ext>
            </a:extLst>
          </p:cNvPr>
          <p:cNvSpPr/>
          <p:nvPr/>
        </p:nvSpPr>
        <p:spPr>
          <a:xfrm flipH="1">
            <a:off x="451486" y="2473900"/>
            <a:ext cx="3977641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2800"/>
            </a:pPr>
            <a:r>
              <a:rPr lang="en-US" altLang="zh-CN" sz="1800" b="1" dirty="0">
                <a:solidFill>
                  <a:schemeClr val="bg1"/>
                </a:solidFill>
                <a:latin typeface="Livvic"/>
                <a:sym typeface="Livvic"/>
              </a:rPr>
              <a:t>MILK CARTON BOARD</a:t>
            </a:r>
            <a:endParaRPr lang="en-US" sz="1800" b="1" dirty="0">
              <a:solidFill>
                <a:schemeClr val="bg1"/>
              </a:solidFill>
              <a:latin typeface="Livvic"/>
              <a:sym typeface="Livvic"/>
            </a:endParaRPr>
          </a:p>
        </p:txBody>
      </p:sp>
      <p:sp>
        <p:nvSpPr>
          <p:cNvPr id="6" name="Google Shape;202;p31">
            <a:extLst>
              <a:ext uri="{FF2B5EF4-FFF2-40B4-BE49-F238E27FC236}">
                <a16:creationId xmlns:a16="http://schemas.microsoft.com/office/drawing/2014/main" id="{8EA1BA3F-FBFE-FB8D-14B3-760886B090CC}"/>
              </a:ext>
            </a:extLst>
          </p:cNvPr>
          <p:cNvSpPr/>
          <p:nvPr/>
        </p:nvSpPr>
        <p:spPr>
          <a:xfrm flipH="1">
            <a:off x="4714874" y="2473901"/>
            <a:ext cx="3977641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Livvic"/>
              </a:rPr>
              <a:t>PE</a:t>
            </a:r>
          </a:p>
        </p:txBody>
      </p:sp>
      <p:sp>
        <p:nvSpPr>
          <p:cNvPr id="7" name="Subtítulo 1">
            <a:extLst>
              <a:ext uri="{FF2B5EF4-FFF2-40B4-BE49-F238E27FC236}">
                <a16:creationId xmlns:a16="http://schemas.microsoft.com/office/drawing/2014/main" id="{CFD5278F-F247-7229-AA3C-E9781F0AEDB8}"/>
              </a:ext>
            </a:extLst>
          </p:cNvPr>
          <p:cNvSpPr txBox="1">
            <a:spLocks/>
          </p:cNvSpPr>
          <p:nvPr/>
        </p:nvSpPr>
        <p:spPr>
          <a:xfrm>
            <a:off x="257176" y="3191121"/>
            <a:ext cx="4074796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 algn="ctr"/>
            <a:r>
              <a:rPr lang="en-US" altLang="zh-CN" sz="1600" b="1" dirty="0"/>
              <a:t>USA</a:t>
            </a:r>
            <a:r>
              <a:rPr lang="ja-JP" altLang="en-US" sz="1600" b="1" dirty="0"/>
              <a:t> </a:t>
            </a:r>
            <a:r>
              <a:rPr lang="en-US" altLang="zh-CN" sz="1600" b="1" dirty="0" err="1"/>
              <a:t>weyerhaeuser</a:t>
            </a:r>
            <a:r>
              <a:rPr lang="en-US" altLang="zh-CN" sz="1600" dirty="0"/>
              <a:t> </a:t>
            </a:r>
            <a:r>
              <a:rPr lang="en-US" altLang="zh-CN" sz="1600" dirty="0" err="1"/>
              <a:t>and</a:t>
            </a:r>
            <a:r>
              <a:rPr lang="en-US" altLang="zh-CN" sz="1600" b="1" dirty="0" err="1"/>
              <a:t>Finland</a:t>
            </a:r>
            <a:r>
              <a:rPr lang="ja-JP" altLang="en-US" sz="1600" b="1" dirty="0"/>
              <a:t> </a:t>
            </a:r>
            <a:r>
              <a:rPr lang="en-US" altLang="ja-JP" sz="1600" b="1" dirty="0" err="1"/>
              <a:t>storaenso</a:t>
            </a:r>
            <a:r>
              <a:rPr lang="en-US" altLang="zh-CN" sz="1600" dirty="0"/>
              <a:t>, </a:t>
            </a:r>
          </a:p>
        </p:txBody>
      </p:sp>
      <p:sp>
        <p:nvSpPr>
          <p:cNvPr id="9" name="Subtítulo 1">
            <a:extLst>
              <a:ext uri="{FF2B5EF4-FFF2-40B4-BE49-F238E27FC236}">
                <a16:creationId xmlns:a16="http://schemas.microsoft.com/office/drawing/2014/main" id="{57E26884-4EEF-B7EF-9936-2895DEA67CDA}"/>
              </a:ext>
            </a:extLst>
          </p:cNvPr>
          <p:cNvSpPr txBox="1">
            <a:spLocks/>
          </p:cNvSpPr>
          <p:nvPr/>
        </p:nvSpPr>
        <p:spPr>
          <a:xfrm>
            <a:off x="4590825" y="2914711"/>
            <a:ext cx="4074796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 algn="ctr"/>
            <a:r>
              <a:rPr lang="en-US" altLang="zh-CN" sz="1600" dirty="0"/>
              <a:t>England INEOS and Japan Dupont Dow</a:t>
            </a:r>
          </a:p>
          <a:p>
            <a:pPr marL="152400" indent="0" algn="ctr"/>
            <a:r>
              <a:rPr lang="en-US" altLang="zh-CN" sz="1600" dirty="0"/>
              <a:t>Japan Polyethylene Corporation, JPE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44930D8-0350-6639-8A36-2B8FA7CC0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" y="3672000"/>
            <a:ext cx="2351702" cy="1175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16A137-43E9-1F7C-53CA-00F4F5D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87" y="3586898"/>
            <a:ext cx="1461692" cy="14616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36843-FE47-F135-CEF5-A1EAB2003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201" y="4629828"/>
            <a:ext cx="1609994" cy="482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96A9FA-5698-140C-3A89-B0A20BD87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301" y="4521320"/>
            <a:ext cx="1614651" cy="4673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8D3894-1D1E-A63A-A7E6-588B768F6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301" y="3897045"/>
            <a:ext cx="1421013" cy="4986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4FF9A8-A53B-7D78-F325-CCF7EE308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985" y="3896212"/>
            <a:ext cx="867816" cy="8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47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505D64F3-57EC-5054-DB14-C8676A9C6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5" y="1504180"/>
            <a:ext cx="8117719" cy="860070"/>
          </a:xfrm>
        </p:spPr>
        <p:txBody>
          <a:bodyPr>
            <a:normAutofit/>
          </a:bodyPr>
          <a:lstStyle/>
          <a:p>
            <a:pPr algn="ctr"/>
            <a:r>
              <a:rPr lang="en-US" altLang="zh-CN" sz="1600" dirty="0"/>
              <a:t>We prioritize the use of high-quality materials sourced from trusted suppliers worldwide to ensure exceptional product performance</a:t>
            </a:r>
            <a:endParaRPr lang="es-ES" sz="1600" dirty="0"/>
          </a:p>
        </p:txBody>
      </p:sp>
      <p:sp>
        <p:nvSpPr>
          <p:cNvPr id="4" name="Google Shape;223;p34">
            <a:extLst>
              <a:ext uri="{FF2B5EF4-FFF2-40B4-BE49-F238E27FC236}">
                <a16:creationId xmlns:a16="http://schemas.microsoft.com/office/drawing/2014/main" id="{A2E939D9-5B6C-EE52-0D69-789D0729A759}"/>
              </a:ext>
            </a:extLst>
          </p:cNvPr>
          <p:cNvSpPr/>
          <p:nvPr/>
        </p:nvSpPr>
        <p:spPr>
          <a:xfrm>
            <a:off x="451485" y="278830"/>
            <a:ext cx="824103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2C9F423-AD9A-4CA4-8A23-1DAC2BFB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8480"/>
            <a:ext cx="8515349" cy="896400"/>
          </a:xfrm>
        </p:spPr>
        <p:txBody>
          <a:bodyPr/>
          <a:lstStyle/>
          <a:p>
            <a:r>
              <a:rPr lang="es-ES" sz="2600" dirty="0">
                <a:solidFill>
                  <a:schemeClr val="bg1"/>
                </a:solidFill>
              </a:rPr>
              <a:t>HIGH-QUALITY PRODUCTION WITH ADVANCED EQUIPMENT AND TECHNOLOGY</a:t>
            </a:r>
          </a:p>
        </p:txBody>
      </p:sp>
      <p:sp>
        <p:nvSpPr>
          <p:cNvPr id="5" name="Google Shape;202;p31">
            <a:extLst>
              <a:ext uri="{FF2B5EF4-FFF2-40B4-BE49-F238E27FC236}">
                <a16:creationId xmlns:a16="http://schemas.microsoft.com/office/drawing/2014/main" id="{5885F991-284D-9441-C45E-C2B404DD1D7F}"/>
              </a:ext>
            </a:extLst>
          </p:cNvPr>
          <p:cNvSpPr/>
          <p:nvPr/>
        </p:nvSpPr>
        <p:spPr>
          <a:xfrm flipH="1">
            <a:off x="257176" y="2536216"/>
            <a:ext cx="3977641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2800"/>
            </a:pPr>
            <a:r>
              <a:rPr lang="en-US" sz="1800" b="1" dirty="0">
                <a:solidFill>
                  <a:schemeClr val="bg1"/>
                </a:solidFill>
                <a:latin typeface="Livvic"/>
                <a:sym typeface="Livvic"/>
              </a:rPr>
              <a:t>Ink</a:t>
            </a:r>
          </a:p>
        </p:txBody>
      </p:sp>
      <p:sp>
        <p:nvSpPr>
          <p:cNvPr id="7" name="Subtítulo 1">
            <a:extLst>
              <a:ext uri="{FF2B5EF4-FFF2-40B4-BE49-F238E27FC236}">
                <a16:creationId xmlns:a16="http://schemas.microsoft.com/office/drawing/2014/main" id="{A9B4BD64-3117-021A-BA8F-276A5BCA9FFC}"/>
              </a:ext>
            </a:extLst>
          </p:cNvPr>
          <p:cNvSpPr txBox="1">
            <a:spLocks/>
          </p:cNvSpPr>
          <p:nvPr/>
        </p:nvSpPr>
        <p:spPr>
          <a:xfrm>
            <a:off x="257176" y="3191121"/>
            <a:ext cx="4074796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 algn="ctr"/>
            <a:r>
              <a:rPr lang="en-US" altLang="zh-CN" sz="1600"/>
              <a:t>Germany Siegwerk  </a:t>
            </a:r>
            <a:endParaRPr lang="en-US" altLang="zh-CN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BD62E8-2A64-E856-2607-CAE3903A3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10" y="3121799"/>
            <a:ext cx="2461980" cy="98757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FE33A03-D646-E5DD-8CD4-5CD1FF7B0439}"/>
              </a:ext>
            </a:extLst>
          </p:cNvPr>
          <p:cNvSpPr txBox="1"/>
          <p:nvPr/>
        </p:nvSpPr>
        <p:spPr>
          <a:xfrm>
            <a:off x="1562803" y="361558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T&amp;K TOKA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629BA01-8755-C09E-59BB-A73CB2142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762" y="3871851"/>
            <a:ext cx="2276475" cy="11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70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334B3-91C5-18FC-E85C-6F101E090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AD692707-3260-FA49-E9E9-B9767CD50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5" y="1504180"/>
            <a:ext cx="8117719" cy="860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1600" dirty="0"/>
              <a:t>We integrate </a:t>
            </a:r>
            <a:r>
              <a:rPr lang="en-US" altLang="zh-CN" sz="1600" b="1" dirty="0"/>
              <a:t>advanced Japanese technology</a:t>
            </a:r>
            <a:r>
              <a:rPr lang="en-US" altLang="zh-CN" sz="1600" dirty="0"/>
              <a:t> into our production process </a:t>
            </a:r>
          </a:p>
          <a:p>
            <a:pPr marL="0" indent="0" algn="ctr">
              <a:buNone/>
            </a:pPr>
            <a:r>
              <a:rPr lang="en-US" altLang="zh-CN" sz="1600" dirty="0"/>
              <a:t>to ensure the highest quality and efficiency</a:t>
            </a:r>
          </a:p>
        </p:txBody>
      </p:sp>
      <p:sp>
        <p:nvSpPr>
          <p:cNvPr id="4" name="Google Shape;223;p34">
            <a:extLst>
              <a:ext uri="{FF2B5EF4-FFF2-40B4-BE49-F238E27FC236}">
                <a16:creationId xmlns:a16="http://schemas.microsoft.com/office/drawing/2014/main" id="{AA39DE61-A17F-18CF-B1B8-9C2905C934D5}"/>
              </a:ext>
            </a:extLst>
          </p:cNvPr>
          <p:cNvSpPr/>
          <p:nvPr/>
        </p:nvSpPr>
        <p:spPr>
          <a:xfrm>
            <a:off x="451485" y="278830"/>
            <a:ext cx="824103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43C75EF-2932-9959-6E80-1C05E02F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8480"/>
            <a:ext cx="8515349" cy="896400"/>
          </a:xfrm>
        </p:spPr>
        <p:txBody>
          <a:bodyPr/>
          <a:lstStyle/>
          <a:p>
            <a:r>
              <a:rPr lang="es-ES" sz="2600" dirty="0">
                <a:solidFill>
                  <a:schemeClr val="bg1"/>
                </a:solidFill>
              </a:rPr>
              <a:t>HIGH-QUALITY PRODUCTION WITH ADVANCED EQUIPMENT AND TECHNOLOGY</a:t>
            </a:r>
          </a:p>
        </p:txBody>
      </p:sp>
      <p:sp>
        <p:nvSpPr>
          <p:cNvPr id="5" name="Google Shape;202;p31">
            <a:extLst>
              <a:ext uri="{FF2B5EF4-FFF2-40B4-BE49-F238E27FC236}">
                <a16:creationId xmlns:a16="http://schemas.microsoft.com/office/drawing/2014/main" id="{95A74F74-C9BA-6A0C-2450-127D625D9CBC}"/>
              </a:ext>
            </a:extLst>
          </p:cNvPr>
          <p:cNvSpPr/>
          <p:nvPr/>
        </p:nvSpPr>
        <p:spPr>
          <a:xfrm flipH="1">
            <a:off x="451487" y="2240045"/>
            <a:ext cx="8241028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2800"/>
            </a:pPr>
            <a:r>
              <a:rPr lang="en-US" altLang="zh-CN" sz="1600" b="1" dirty="0">
                <a:solidFill>
                  <a:schemeClr val="bg1"/>
                </a:solidFill>
                <a:latin typeface="Livvic"/>
                <a:sym typeface="Livvic"/>
              </a:rPr>
              <a:t>FILLING MACHINES (Sourced from shikoku </a:t>
            </a:r>
            <a:r>
              <a:rPr lang="en-US" altLang="zh-CN" sz="1600" b="1" dirty="0" err="1">
                <a:solidFill>
                  <a:schemeClr val="bg1"/>
                </a:solidFill>
                <a:latin typeface="Livvic"/>
                <a:sym typeface="Livvic"/>
              </a:rPr>
              <a:t>kakoki</a:t>
            </a:r>
            <a:r>
              <a:rPr lang="en-US" altLang="zh-CN" sz="1600" b="1" dirty="0">
                <a:solidFill>
                  <a:schemeClr val="bg1"/>
                </a:solidFill>
                <a:latin typeface="Livvic"/>
                <a:sym typeface="Livvic"/>
              </a:rPr>
              <a:t> co., Ltd., Japan)</a:t>
            </a:r>
            <a:endParaRPr lang="en-US" sz="1600" b="1" dirty="0">
              <a:solidFill>
                <a:schemeClr val="bg1"/>
              </a:solidFill>
              <a:latin typeface="Livvic"/>
              <a:sym typeface="Livvic"/>
            </a:endParaRPr>
          </a:p>
        </p:txBody>
      </p:sp>
      <p:sp>
        <p:nvSpPr>
          <p:cNvPr id="7" name="Subtítulo 1">
            <a:extLst>
              <a:ext uri="{FF2B5EF4-FFF2-40B4-BE49-F238E27FC236}">
                <a16:creationId xmlns:a16="http://schemas.microsoft.com/office/drawing/2014/main" id="{209872D0-58B7-3D4A-87DA-6B1F4A209872}"/>
              </a:ext>
            </a:extLst>
          </p:cNvPr>
          <p:cNvSpPr txBox="1">
            <a:spLocks/>
          </p:cNvSpPr>
          <p:nvPr/>
        </p:nvSpPr>
        <p:spPr>
          <a:xfrm>
            <a:off x="240030" y="2707755"/>
            <a:ext cx="8903970" cy="502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/>
            <a:r>
              <a:rPr lang="en-US" altLang="zh-CN" sz="1600" dirty="0"/>
              <a:t>Precision filling machines designed for consistent, accurate filling, ensuring product safety and quality.</a:t>
            </a:r>
          </a:p>
        </p:txBody>
      </p:sp>
      <p:sp>
        <p:nvSpPr>
          <p:cNvPr id="10" name="Google Shape;202;p31">
            <a:extLst>
              <a:ext uri="{FF2B5EF4-FFF2-40B4-BE49-F238E27FC236}">
                <a16:creationId xmlns:a16="http://schemas.microsoft.com/office/drawing/2014/main" id="{43B95A76-594B-A88D-B5A4-91CDC6FE5C8C}"/>
              </a:ext>
            </a:extLst>
          </p:cNvPr>
          <p:cNvSpPr/>
          <p:nvPr/>
        </p:nvSpPr>
        <p:spPr>
          <a:xfrm flipH="1">
            <a:off x="451487" y="3145580"/>
            <a:ext cx="8241028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2800"/>
            </a:pPr>
            <a:r>
              <a:rPr lang="en-US" altLang="zh-CN" sz="1600" b="1" dirty="0">
                <a:solidFill>
                  <a:schemeClr val="bg1"/>
                </a:solidFill>
                <a:latin typeface="Livvic"/>
                <a:sym typeface="Livvic"/>
              </a:rPr>
              <a:t>PRINTING INKS (Supplied by T&amp;K TOKA Co., Ltd., Japan)</a:t>
            </a:r>
            <a:endParaRPr lang="en-US" sz="1600" b="1" dirty="0">
              <a:solidFill>
                <a:schemeClr val="bg1"/>
              </a:solidFill>
              <a:latin typeface="Livvic"/>
              <a:sym typeface="Livvic"/>
            </a:endParaRPr>
          </a:p>
        </p:txBody>
      </p:sp>
      <p:sp>
        <p:nvSpPr>
          <p:cNvPr id="11" name="Subtítulo 1">
            <a:extLst>
              <a:ext uri="{FF2B5EF4-FFF2-40B4-BE49-F238E27FC236}">
                <a16:creationId xmlns:a16="http://schemas.microsoft.com/office/drawing/2014/main" id="{0D8B905D-8436-9F61-843F-1B00CE9E592A}"/>
              </a:ext>
            </a:extLst>
          </p:cNvPr>
          <p:cNvSpPr txBox="1">
            <a:spLocks/>
          </p:cNvSpPr>
          <p:nvPr/>
        </p:nvSpPr>
        <p:spPr>
          <a:xfrm>
            <a:off x="257176" y="3613290"/>
            <a:ext cx="8452485" cy="68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/>
            <a:r>
              <a:rPr lang="en-US" altLang="zh-CN" sz="1900" dirty="0"/>
              <a:t>Superior printing inks that deliver vibrant and durable prints while meeting stringent safety standards for food and beverage packaging.</a:t>
            </a:r>
          </a:p>
          <a:p>
            <a:pPr marL="152400" indent="0"/>
            <a:endParaRPr lang="en-US" altLang="zh-CN" sz="1600" dirty="0"/>
          </a:p>
        </p:txBody>
      </p:sp>
      <p:sp>
        <p:nvSpPr>
          <p:cNvPr id="14" name="Google Shape;202;p31">
            <a:extLst>
              <a:ext uri="{FF2B5EF4-FFF2-40B4-BE49-F238E27FC236}">
                <a16:creationId xmlns:a16="http://schemas.microsoft.com/office/drawing/2014/main" id="{AC4F7FCA-C98D-4419-9EAE-0AE4FF51949D}"/>
              </a:ext>
            </a:extLst>
          </p:cNvPr>
          <p:cNvSpPr/>
          <p:nvPr/>
        </p:nvSpPr>
        <p:spPr>
          <a:xfrm flipH="1">
            <a:off x="468633" y="4194755"/>
            <a:ext cx="8241028" cy="46771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2800"/>
            </a:pPr>
            <a:r>
              <a:rPr lang="en-US" altLang="zh-CN" sz="1600" b="1" dirty="0">
                <a:solidFill>
                  <a:schemeClr val="bg1"/>
                </a:solidFill>
                <a:latin typeface="Livvic"/>
                <a:sym typeface="Livvic"/>
              </a:rPr>
              <a:t>PLASTIC PELLETS (Sourced from Japan Polyethylene Corporation, JPE)</a:t>
            </a:r>
            <a:endParaRPr lang="en-US" sz="1600" b="1" dirty="0">
              <a:solidFill>
                <a:schemeClr val="bg1"/>
              </a:solidFill>
              <a:latin typeface="Livvic"/>
              <a:sym typeface="Livvic"/>
            </a:endParaRPr>
          </a:p>
        </p:txBody>
      </p:sp>
      <p:sp>
        <p:nvSpPr>
          <p:cNvPr id="15" name="Subtítulo 1">
            <a:extLst>
              <a:ext uri="{FF2B5EF4-FFF2-40B4-BE49-F238E27FC236}">
                <a16:creationId xmlns:a16="http://schemas.microsoft.com/office/drawing/2014/main" id="{08EE395A-B303-A778-7A5E-F9B13483C00A}"/>
              </a:ext>
            </a:extLst>
          </p:cNvPr>
          <p:cNvSpPr txBox="1">
            <a:spLocks/>
          </p:cNvSpPr>
          <p:nvPr/>
        </p:nvSpPr>
        <p:spPr>
          <a:xfrm>
            <a:off x="257176" y="4643935"/>
            <a:ext cx="8903970" cy="502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/>
            <a:r>
              <a:rPr lang="en-US" altLang="zh-CN" sz="1600" dirty="0"/>
              <a:t>Premium-grade plastic pellets that ensure the durability and performance of our packaging materials.</a:t>
            </a:r>
          </a:p>
        </p:txBody>
      </p:sp>
    </p:spTree>
    <p:extLst>
      <p:ext uri="{BB962C8B-B14F-4D97-AF65-F5344CB8AC3E}">
        <p14:creationId xmlns:p14="http://schemas.microsoft.com/office/powerpoint/2010/main" val="2685082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>
          <a:extLst>
            <a:ext uri="{FF2B5EF4-FFF2-40B4-BE49-F238E27FC236}">
              <a16:creationId xmlns:a16="http://schemas.microsoft.com/office/drawing/2014/main" id="{19494BC5-D723-C0D1-01AE-6F0534E1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>
            <a:extLst>
              <a:ext uri="{FF2B5EF4-FFF2-40B4-BE49-F238E27FC236}">
                <a16:creationId xmlns:a16="http://schemas.microsoft.com/office/drawing/2014/main" id="{FAF6D834-4F2F-9FCB-F9B5-12A151286BA3}"/>
              </a:ext>
            </a:extLst>
          </p:cNvPr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">
            <a:extLst>
              <a:ext uri="{FF2B5EF4-FFF2-40B4-BE49-F238E27FC236}">
                <a16:creationId xmlns:a16="http://schemas.microsoft.com/office/drawing/2014/main" id="{D9EBD2BF-9B17-7A67-4911-C6984ABD8946}"/>
              </a:ext>
            </a:extLst>
          </p:cNvPr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37">
            <a:extLst>
              <a:ext uri="{FF2B5EF4-FFF2-40B4-BE49-F238E27FC236}">
                <a16:creationId xmlns:a16="http://schemas.microsoft.com/office/drawing/2014/main" id="{F165C532-3638-F3B2-6244-7E84BB07811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816510"/>
            <a:ext cx="3430200" cy="12915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OUR KEY PARTNERSHIPS</a:t>
            </a:r>
          </a:p>
        </p:txBody>
      </p:sp>
      <p:sp>
        <p:nvSpPr>
          <p:cNvPr id="252" name="Google Shape;252;p37">
            <a:extLst>
              <a:ext uri="{FF2B5EF4-FFF2-40B4-BE49-F238E27FC236}">
                <a16:creationId xmlns:a16="http://schemas.microsoft.com/office/drawing/2014/main" id="{978E97B4-7272-F743-F8A4-826A75ADA2F3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24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 rot="-5400000">
            <a:off x="3797246" y="-82750"/>
            <a:ext cx="1553100" cy="79851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subTitle" idx="1"/>
          </p:nvPr>
        </p:nvSpPr>
        <p:spPr>
          <a:xfrm>
            <a:off x="806202" y="3026444"/>
            <a:ext cx="7531595" cy="1134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400" dirty="0">
                <a:solidFill>
                  <a:schemeClr val="lt1"/>
                </a:solidFill>
              </a:rPr>
              <a:t>We proudly serve both domestic and global brands, offering tailored packaging solutions that preserve product quality and enhance brand image.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C87550D0-6CEC-F792-732C-277B5E2AD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>
            <a:extLst>
              <a:ext uri="{FF2B5EF4-FFF2-40B4-BE49-F238E27FC236}">
                <a16:creationId xmlns:a16="http://schemas.microsoft.com/office/drawing/2014/main" id="{C6E784D4-7615-6DAB-1A15-0222AB287D7B}"/>
              </a:ext>
            </a:extLst>
          </p:cNvPr>
          <p:cNvSpPr/>
          <p:nvPr/>
        </p:nvSpPr>
        <p:spPr>
          <a:xfrm>
            <a:off x="217170" y="226190"/>
            <a:ext cx="8709660" cy="557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4">
            <a:extLst>
              <a:ext uri="{FF2B5EF4-FFF2-40B4-BE49-F238E27FC236}">
                <a16:creationId xmlns:a16="http://schemas.microsoft.com/office/drawing/2014/main" id="{61DA4AB5-CE0A-1D7E-BAA1-FD183BAA900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7170" y="253680"/>
            <a:ext cx="4761744" cy="530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altLang="zh-CN" sz="2800" b="1" dirty="0">
                <a:solidFill>
                  <a:schemeClr val="bg1"/>
                </a:solidFill>
              </a:rPr>
              <a:t>DOMESTIC BRANDS</a:t>
            </a:r>
          </a:p>
        </p:txBody>
      </p:sp>
      <p:sp>
        <p:nvSpPr>
          <p:cNvPr id="2" name="Google Shape;181;p30">
            <a:extLst>
              <a:ext uri="{FF2B5EF4-FFF2-40B4-BE49-F238E27FC236}">
                <a16:creationId xmlns:a16="http://schemas.microsoft.com/office/drawing/2014/main" id="{763EF6B9-0B8B-FD24-BD8E-5B86273999A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7170" y="922354"/>
            <a:ext cx="8709660" cy="530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altLang="zh-CN" sz="1600" dirty="0"/>
              <a:t>Trusted by top companies within our home market, ensuring reliable, high-quality packaging solutions.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50026B4F-BD0D-DEE3-871B-212E6A06C9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32" t="4249" r="4660" b="8825"/>
          <a:stretch>
            <a:fillRect/>
          </a:stretch>
        </p:blipFill>
        <p:spPr>
          <a:xfrm>
            <a:off x="524510" y="1452714"/>
            <a:ext cx="3818890" cy="3346472"/>
          </a:xfrm>
          <a:prstGeom prst="rect">
            <a:avLst/>
          </a:prstGeom>
        </p:spPr>
      </p:pic>
      <p:sp>
        <p:nvSpPr>
          <p:cNvPr id="5" name="文本框 1">
            <a:extLst>
              <a:ext uri="{FF2B5EF4-FFF2-40B4-BE49-F238E27FC236}">
                <a16:creationId xmlns:a16="http://schemas.microsoft.com/office/drawing/2014/main" id="{7EB61A87-894B-275B-0BDE-143A4D7159EE}"/>
              </a:ext>
            </a:extLst>
          </p:cNvPr>
          <p:cNvSpPr txBox="1"/>
          <p:nvPr/>
        </p:nvSpPr>
        <p:spPr>
          <a:xfrm>
            <a:off x="4441118" y="1516382"/>
            <a:ext cx="212744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solidFill>
                  <a:schemeClr val="dk1"/>
                </a:solidFill>
                <a:latin typeface="Catamaran Light"/>
                <a:cs typeface="Catamaran Light"/>
                <a:sym typeface="+mn-ea"/>
              </a:rPr>
              <a:t>In domestic market</a:t>
            </a:r>
            <a:r>
              <a:rPr lang="es-ES" altLang="zh-CN" sz="1600" dirty="0">
                <a:solidFill>
                  <a:schemeClr val="dk1"/>
                </a:solidFill>
                <a:latin typeface="Catamaran Light"/>
                <a:cs typeface="Catamaran Light"/>
                <a:sym typeface="+mn-ea"/>
              </a:rPr>
              <a:t>:</a:t>
            </a:r>
            <a:endParaRPr lang="en-US" altLang="zh-CN" sz="2000" dirty="0">
              <a:ea typeface="+mn-lt"/>
              <a:cs typeface="Times New Roman" panose="02020603050405020304" charset="0"/>
              <a:sym typeface="+mn-ea"/>
            </a:endParaRPr>
          </a:p>
        </p:txBody>
      </p:sp>
      <p:pic>
        <p:nvPicPr>
          <p:cNvPr id="6" name="图片 16">
            <a:extLst>
              <a:ext uri="{FF2B5EF4-FFF2-40B4-BE49-F238E27FC236}">
                <a16:creationId xmlns:a16="http://schemas.microsoft.com/office/drawing/2014/main" id="{5999796C-FBC2-F7C2-06F6-E24AA462A7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238"/>
          <a:stretch>
            <a:fillRect/>
          </a:stretch>
        </p:blipFill>
        <p:spPr>
          <a:xfrm>
            <a:off x="6568562" y="2118293"/>
            <a:ext cx="1634882" cy="833604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D926375-3B26-11A4-91FB-C7897B3993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08" r="9268"/>
          <a:stretch>
            <a:fillRect/>
          </a:stretch>
        </p:blipFill>
        <p:spPr>
          <a:xfrm>
            <a:off x="5009203" y="1824957"/>
            <a:ext cx="1309602" cy="109867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11254C2A-3BD0-128C-8853-5186AA622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221" y="3297244"/>
            <a:ext cx="1345565" cy="138678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09CA2E8D-D5F1-25FF-0C25-0A561D0A1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203" y="3005301"/>
            <a:ext cx="1309602" cy="814208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E0883B99-3348-09D3-DF3E-3A73D2EA09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774" t="15903" r="11378" b="15000"/>
          <a:stretch>
            <a:fillRect/>
          </a:stretch>
        </p:blipFill>
        <p:spPr>
          <a:xfrm>
            <a:off x="4924751" y="3990635"/>
            <a:ext cx="1394054" cy="80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3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ctrTitle" idx="9"/>
          </p:nvPr>
        </p:nvSpPr>
        <p:spPr>
          <a:xfrm rot="5400000">
            <a:off x="667286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TABLE OF CONTENTS</a:t>
            </a:r>
            <a:endParaRPr sz="2400"/>
          </a:p>
        </p:txBody>
      </p:sp>
      <p:sp>
        <p:nvSpPr>
          <p:cNvPr id="146" name="Google Shape;146;p28"/>
          <p:cNvSpPr/>
          <p:nvPr/>
        </p:nvSpPr>
        <p:spPr>
          <a:xfrm rot="-5400000" flipH="1">
            <a:off x="-957850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 idx="6"/>
          </p:nvPr>
        </p:nvSpPr>
        <p:spPr>
          <a:xfrm>
            <a:off x="3427998" y="2061098"/>
            <a:ext cx="357885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CERTIFICATIONS AND QUALITY ASSURANCE</a:t>
            </a:r>
            <a:endParaRPr lang="en-US" dirty="0"/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 idx="8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71108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ABOUT QUANHUA PACKAGING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title" idx="2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340083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HIGH-QUALITY PACKAGING SOLUTIONS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 idx="5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OUR KEY PARTNERSHIPS</a:t>
            </a:r>
            <a:endParaRPr lang="en-US" dirty="0"/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28"/>
          <p:cNvSpPr txBox="1">
            <a:spLocks noGrp="1"/>
          </p:cNvSpPr>
          <p:nvPr>
            <p:ph type="title" idx="15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9" name="Google Shape;159;p28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dirty="0"/>
              <a:t>THE VALUE WE BRING</a:t>
            </a:r>
            <a:endParaRPr lang="en-US"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 idx="18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CAE1C3-F4F7-3587-81ED-699A66C439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972539B9-F2CA-C9B1-2BA9-4803221E10D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>
            <a:extLst>
              <a:ext uri="{FF2B5EF4-FFF2-40B4-BE49-F238E27FC236}">
                <a16:creationId xmlns:a16="http://schemas.microsoft.com/office/drawing/2014/main" id="{8F6E2C04-2CDE-C680-0A14-FA4DD7A5A157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1"/>
          <p:cNvSpPr txBox="1">
            <a:spLocks noGrp="1"/>
          </p:cNvSpPr>
          <p:nvPr>
            <p:ph type="subTitle" idx="1"/>
          </p:nvPr>
        </p:nvSpPr>
        <p:spPr>
          <a:xfrm>
            <a:off x="4499149" y="3754331"/>
            <a:ext cx="3563922" cy="895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Thailand’s leading dairy company, known for high-quality products and trusted packaging solutions.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362" name="Google Shape;362;p41"/>
          <p:cNvSpPr txBox="1">
            <a:spLocks noGrp="1"/>
          </p:cNvSpPr>
          <p:nvPr>
            <p:ph type="subTitle" idx="2"/>
          </p:nvPr>
        </p:nvSpPr>
        <p:spPr>
          <a:xfrm>
            <a:off x="4508548" y="1774069"/>
            <a:ext cx="3986232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One of the world’s largest food and beverage companies, relying on our innovative packaging to maintain product integrity and freshness.</a:t>
            </a:r>
          </a:p>
        </p:txBody>
      </p:sp>
      <p:sp>
        <p:nvSpPr>
          <p:cNvPr id="363" name="Google Shape;363;p41"/>
          <p:cNvSpPr txBox="1">
            <a:spLocks noGrp="1"/>
          </p:cNvSpPr>
          <p:nvPr>
            <p:ph type="ctrTitle"/>
          </p:nvPr>
        </p:nvSpPr>
        <p:spPr>
          <a:xfrm>
            <a:off x="4581069" y="3246284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CP-MEIJI CO., LTD.</a:t>
            </a: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364" name="Google Shape;364;p41"/>
          <p:cNvSpPr txBox="1">
            <a:spLocks noGrp="1"/>
          </p:cNvSpPr>
          <p:nvPr>
            <p:ph type="ctrTitle" idx="3"/>
          </p:nvPr>
        </p:nvSpPr>
        <p:spPr>
          <a:xfrm>
            <a:off x="4581069" y="1344040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NESTLÉ</a:t>
            </a: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4091850" y="1284718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41"/>
          <p:cNvSpPr/>
          <p:nvPr/>
        </p:nvSpPr>
        <p:spPr>
          <a:xfrm>
            <a:off x="4091850" y="3221381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23;p34">
            <a:extLst>
              <a:ext uri="{FF2B5EF4-FFF2-40B4-BE49-F238E27FC236}">
                <a16:creationId xmlns:a16="http://schemas.microsoft.com/office/drawing/2014/main" id="{A3F2B114-BC67-497C-61FB-2BBC7757C3D8}"/>
              </a:ext>
            </a:extLst>
          </p:cNvPr>
          <p:cNvSpPr/>
          <p:nvPr/>
        </p:nvSpPr>
        <p:spPr>
          <a:xfrm>
            <a:off x="217170" y="174744"/>
            <a:ext cx="8709660" cy="557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26;p34">
            <a:extLst>
              <a:ext uri="{FF2B5EF4-FFF2-40B4-BE49-F238E27FC236}">
                <a16:creationId xmlns:a16="http://schemas.microsoft.com/office/drawing/2014/main" id="{BDA6D79B-08B8-F0C5-A185-A213819F64D6}"/>
              </a:ext>
            </a:extLst>
          </p:cNvPr>
          <p:cNvSpPr txBox="1">
            <a:spLocks/>
          </p:cNvSpPr>
          <p:nvPr/>
        </p:nvSpPr>
        <p:spPr>
          <a:xfrm>
            <a:off x="217170" y="188489"/>
            <a:ext cx="4761744" cy="53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n-US" altLang="zh-CN" sz="2800">
                <a:solidFill>
                  <a:schemeClr val="bg1"/>
                </a:solidFill>
              </a:rPr>
              <a:t>GLOBAL BRANDS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3FBFAA9-9704-54BB-C474-FEAC5C9E9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33" y="3183251"/>
            <a:ext cx="3422218" cy="17855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63F180B-7204-2F54-C85B-A44773229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0" y="1517882"/>
            <a:ext cx="2857500" cy="1600200"/>
          </a:xfrm>
          <a:prstGeom prst="rect">
            <a:avLst/>
          </a:prstGeom>
        </p:spPr>
      </p:pic>
      <p:sp>
        <p:nvSpPr>
          <p:cNvPr id="2" name="Google Shape;181;p30">
            <a:extLst>
              <a:ext uri="{FF2B5EF4-FFF2-40B4-BE49-F238E27FC236}">
                <a16:creationId xmlns:a16="http://schemas.microsoft.com/office/drawing/2014/main" id="{50CC6CB0-C504-A532-D9E8-82B706BEA77E}"/>
              </a:ext>
            </a:extLst>
          </p:cNvPr>
          <p:cNvSpPr txBox="1">
            <a:spLocks/>
          </p:cNvSpPr>
          <p:nvPr/>
        </p:nvSpPr>
        <p:spPr>
          <a:xfrm>
            <a:off x="144319" y="685196"/>
            <a:ext cx="8709660" cy="53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tamaran Light"/>
              <a:buNone/>
              <a:defRPr sz="10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indent="0" algn="ctr"/>
            <a:r>
              <a:rPr lang="en-US" altLang="zh-CN" sz="1600" dirty="0"/>
              <a:t>We collaborate with internationally recognized brands, delivering packaging solutions that meet global standards and consumer expectations.</a:t>
            </a:r>
          </a:p>
          <a:p>
            <a:pPr marL="0" indent="0" algn="ctr"/>
            <a:endParaRPr lang="en-US" altLang="zh-CN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A50D77F3-88DA-F737-D738-1437BC43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>
            <a:extLst>
              <a:ext uri="{FF2B5EF4-FFF2-40B4-BE49-F238E27FC236}">
                <a16:creationId xmlns:a16="http://schemas.microsoft.com/office/drawing/2014/main" id="{AB7FA612-3771-6790-9283-A14F9A333F46}"/>
              </a:ext>
            </a:extLst>
          </p:cNvPr>
          <p:cNvSpPr/>
          <p:nvPr/>
        </p:nvSpPr>
        <p:spPr>
          <a:xfrm>
            <a:off x="217170" y="226190"/>
            <a:ext cx="8709660" cy="557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4">
            <a:extLst>
              <a:ext uri="{FF2B5EF4-FFF2-40B4-BE49-F238E27FC236}">
                <a16:creationId xmlns:a16="http://schemas.microsoft.com/office/drawing/2014/main" id="{DDF55C04-A5B8-F0B4-DD89-D83A1D37F57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7170" y="253680"/>
            <a:ext cx="4761744" cy="530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altLang="zh-CN" sz="2800" b="1" dirty="0">
                <a:solidFill>
                  <a:schemeClr val="bg1"/>
                </a:solidFill>
              </a:rPr>
              <a:t>GLOBAL BRANDS</a:t>
            </a:r>
          </a:p>
        </p:txBody>
      </p:sp>
      <p:sp>
        <p:nvSpPr>
          <p:cNvPr id="2" name="Google Shape;181;p30">
            <a:extLst>
              <a:ext uri="{FF2B5EF4-FFF2-40B4-BE49-F238E27FC236}">
                <a16:creationId xmlns:a16="http://schemas.microsoft.com/office/drawing/2014/main" id="{D53AE684-DAE8-4D78-1E86-0CB0A8603E5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7170" y="922354"/>
            <a:ext cx="8709660" cy="530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altLang="zh-CN" sz="1600" dirty="0"/>
              <a:t>We collaborate with internationally recognized brands, delivering packaging solutions that meet global standards and consumer expectations.</a:t>
            </a:r>
          </a:p>
          <a:p>
            <a:pPr marL="0" indent="0" algn="ctr">
              <a:buNone/>
            </a:pPr>
            <a:endParaRPr lang="en-US" altLang="zh-CN" sz="1600" dirty="0"/>
          </a:p>
        </p:txBody>
      </p:sp>
      <p:pic>
        <p:nvPicPr>
          <p:cNvPr id="3" name="图片 6" descr="logo-suu">
            <a:extLst>
              <a:ext uri="{FF2B5EF4-FFF2-40B4-BE49-F238E27FC236}">
                <a16:creationId xmlns:a16="http://schemas.microsoft.com/office/drawing/2014/main" id="{9D1056DB-54B7-7756-83F9-7556DB76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8" y="3339783"/>
            <a:ext cx="2383911" cy="1110599"/>
          </a:xfrm>
          <a:prstGeom prst="rect">
            <a:avLst/>
          </a:prstGeom>
        </p:spPr>
      </p:pic>
      <p:pic>
        <p:nvPicPr>
          <p:cNvPr id="11" name="图片 7" descr="IDL pic">
            <a:extLst>
              <a:ext uri="{FF2B5EF4-FFF2-40B4-BE49-F238E27FC236}">
                <a16:creationId xmlns:a16="http://schemas.microsoft.com/office/drawing/2014/main" id="{650D388C-722D-2FD1-15C1-CAC2B5DDF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635" y="1845363"/>
            <a:ext cx="1632955" cy="1121155"/>
          </a:xfrm>
          <a:prstGeom prst="rect">
            <a:avLst/>
          </a:prstGeom>
        </p:spPr>
      </p:pic>
      <p:pic>
        <p:nvPicPr>
          <p:cNvPr id="12" name="图片 10" descr="dairylife">
            <a:extLst>
              <a:ext uri="{FF2B5EF4-FFF2-40B4-BE49-F238E27FC236}">
                <a16:creationId xmlns:a16="http://schemas.microsoft.com/office/drawing/2014/main" id="{DBC676A8-2462-6E55-4EC8-6165FC27B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050" y="3339783"/>
            <a:ext cx="2414124" cy="1360675"/>
          </a:xfrm>
          <a:prstGeom prst="rect">
            <a:avLst/>
          </a:prstGeom>
        </p:spPr>
      </p:pic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A06035E6-74F0-5E9D-2997-64B9D8B281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80" t="18478" r="8601"/>
          <a:stretch>
            <a:fillRect/>
          </a:stretch>
        </p:blipFill>
        <p:spPr>
          <a:xfrm>
            <a:off x="239402" y="1968763"/>
            <a:ext cx="2401385" cy="970819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A0C6D5F1-7487-1314-1D7D-BD42E16EA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793" y="3359167"/>
            <a:ext cx="1282413" cy="1282413"/>
          </a:xfrm>
          <a:prstGeom prst="rect">
            <a:avLst/>
          </a:prstGeom>
        </p:spPr>
      </p:pic>
      <p:pic>
        <p:nvPicPr>
          <p:cNvPr id="15" name="图片 3" descr="richs-footer-logo-white">
            <a:extLst>
              <a:ext uri="{FF2B5EF4-FFF2-40B4-BE49-F238E27FC236}">
                <a16:creationId xmlns:a16="http://schemas.microsoft.com/office/drawing/2014/main" id="{F627C653-7393-C951-10C2-C19DEF0E53C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2064" b="43224"/>
          <a:stretch>
            <a:fillRect/>
          </a:stretch>
        </p:blipFill>
        <p:spPr>
          <a:xfrm>
            <a:off x="3700557" y="2004983"/>
            <a:ext cx="1742886" cy="8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3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>
          <a:extLst>
            <a:ext uri="{FF2B5EF4-FFF2-40B4-BE49-F238E27FC236}">
              <a16:creationId xmlns:a16="http://schemas.microsoft.com/office/drawing/2014/main" id="{9A03E6DE-C202-CDC9-EBE8-523C4C05F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>
            <a:extLst>
              <a:ext uri="{FF2B5EF4-FFF2-40B4-BE49-F238E27FC236}">
                <a16:creationId xmlns:a16="http://schemas.microsoft.com/office/drawing/2014/main" id="{38559C51-E01A-75FB-5112-79D6B16B09B0}"/>
              </a:ext>
            </a:extLst>
          </p:cNvPr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">
            <a:extLst>
              <a:ext uri="{FF2B5EF4-FFF2-40B4-BE49-F238E27FC236}">
                <a16:creationId xmlns:a16="http://schemas.microsoft.com/office/drawing/2014/main" id="{5A8A44D4-219A-21F2-F6C0-3DE99F74870C}"/>
              </a:ext>
            </a:extLst>
          </p:cNvPr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37">
            <a:extLst>
              <a:ext uri="{FF2B5EF4-FFF2-40B4-BE49-F238E27FC236}">
                <a16:creationId xmlns:a16="http://schemas.microsoft.com/office/drawing/2014/main" id="{01CDCAD7-C832-3D12-7189-60CBBB281C9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816510"/>
            <a:ext cx="3430200" cy="12915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THE VALUE WE BRING</a:t>
            </a:r>
          </a:p>
        </p:txBody>
      </p:sp>
      <p:sp>
        <p:nvSpPr>
          <p:cNvPr id="252" name="Google Shape;252;p37">
            <a:extLst>
              <a:ext uri="{FF2B5EF4-FFF2-40B4-BE49-F238E27FC236}">
                <a16:creationId xmlns:a16="http://schemas.microsoft.com/office/drawing/2014/main" id="{0A296318-CEA1-18DF-9D1A-BEA301860B9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66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9"/>
          <p:cNvSpPr/>
          <p:nvPr/>
        </p:nvSpPr>
        <p:spPr>
          <a:xfrm>
            <a:off x="5885400" y="81070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9"/>
          <p:cNvSpPr/>
          <p:nvPr/>
        </p:nvSpPr>
        <p:spPr>
          <a:xfrm>
            <a:off x="4278900" y="975325"/>
            <a:ext cx="277341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5" name="Google Shape;545;p49"/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9"/>
          <p:cNvSpPr/>
          <p:nvPr/>
        </p:nvSpPr>
        <p:spPr>
          <a:xfrm>
            <a:off x="696365" y="975325"/>
            <a:ext cx="3036609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p49"/>
          <p:cNvSpPr txBox="1">
            <a:spLocks noGrp="1"/>
          </p:cNvSpPr>
          <p:nvPr>
            <p:ph type="ctrTitle"/>
          </p:nvPr>
        </p:nvSpPr>
        <p:spPr>
          <a:xfrm>
            <a:off x="1579064" y="295425"/>
            <a:ext cx="4506788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VALUE WE BRING IN</a:t>
            </a:r>
            <a:endParaRPr dirty="0"/>
          </a:p>
        </p:txBody>
      </p:sp>
      <p:sp>
        <p:nvSpPr>
          <p:cNvPr id="557" name="Google Shape;557;p49"/>
          <p:cNvSpPr txBox="1">
            <a:spLocks noGrp="1"/>
          </p:cNvSpPr>
          <p:nvPr>
            <p:ph type="subTitle" idx="1"/>
          </p:nvPr>
        </p:nvSpPr>
        <p:spPr>
          <a:xfrm>
            <a:off x="1434301" y="2185049"/>
            <a:ext cx="2298674" cy="1983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Our packaging solutions are designed to preserve the </a:t>
            </a:r>
            <a:r>
              <a:rPr lang="en-US" sz="1600" b="1" dirty="0"/>
              <a:t>freshness</a:t>
            </a:r>
            <a:r>
              <a:rPr lang="en-US" sz="1600" dirty="0"/>
              <a:t> and </a:t>
            </a:r>
            <a:r>
              <a:rPr lang="en-US" sz="1600" b="1" dirty="0"/>
              <a:t>quality</a:t>
            </a:r>
            <a:r>
              <a:rPr lang="en-US" sz="1600" dirty="0"/>
              <a:t> of your liquid products, ensuring they reach consumers in optimal condition.</a:t>
            </a:r>
          </a:p>
        </p:txBody>
      </p:sp>
      <p:sp>
        <p:nvSpPr>
          <p:cNvPr id="558" name="Google Shape;558;p49"/>
          <p:cNvSpPr txBox="1">
            <a:spLocks noGrp="1"/>
          </p:cNvSpPr>
          <p:nvPr>
            <p:ph type="subTitle" idx="3"/>
          </p:nvPr>
        </p:nvSpPr>
        <p:spPr>
          <a:xfrm>
            <a:off x="4068269" y="2147199"/>
            <a:ext cx="1783386" cy="1983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We offer </a:t>
            </a:r>
            <a:r>
              <a:rPr lang="en-US" sz="1600" b="1" dirty="0">
                <a:solidFill>
                  <a:schemeClr val="dk1"/>
                </a:solidFill>
              </a:rPr>
              <a:t>tailored packaging specifications</a:t>
            </a:r>
            <a:r>
              <a:rPr lang="en-US" sz="1600" dirty="0">
                <a:solidFill>
                  <a:schemeClr val="dk1"/>
                </a:solidFill>
              </a:rPr>
              <a:t> that align with your product needs, ensuring a unique and impactful presentation.</a:t>
            </a:r>
          </a:p>
        </p:txBody>
      </p:sp>
      <p:sp>
        <p:nvSpPr>
          <p:cNvPr id="559" name="Google Shape;559;p49"/>
          <p:cNvSpPr txBox="1">
            <a:spLocks noGrp="1"/>
          </p:cNvSpPr>
          <p:nvPr>
            <p:ph type="ctrTitle" idx="4"/>
          </p:nvPr>
        </p:nvSpPr>
        <p:spPr>
          <a:xfrm>
            <a:off x="4406260" y="1790211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CUSTOM SOLUTIONS</a:t>
            </a:r>
          </a:p>
        </p:txBody>
      </p:sp>
      <p:sp>
        <p:nvSpPr>
          <p:cNvPr id="560" name="Google Shape;560;p49"/>
          <p:cNvSpPr txBox="1">
            <a:spLocks noGrp="1"/>
          </p:cNvSpPr>
          <p:nvPr>
            <p:ph type="ctrTitle" idx="2"/>
          </p:nvPr>
        </p:nvSpPr>
        <p:spPr>
          <a:xfrm>
            <a:off x="1489498" y="1762400"/>
            <a:ext cx="2209732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s-E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HIGH-QUALITY MANUFACTURING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Google Shape;5526;p62">
            <a:extLst>
              <a:ext uri="{FF2B5EF4-FFF2-40B4-BE49-F238E27FC236}">
                <a16:creationId xmlns:a16="http://schemas.microsoft.com/office/drawing/2014/main" id="{580EE4BF-0719-519C-10E5-F22712BCD263}"/>
              </a:ext>
            </a:extLst>
          </p:cNvPr>
          <p:cNvSpPr/>
          <p:nvPr/>
        </p:nvSpPr>
        <p:spPr>
          <a:xfrm>
            <a:off x="836231" y="1401661"/>
            <a:ext cx="535350" cy="581000"/>
          </a:xfrm>
          <a:custGeom>
            <a:avLst/>
            <a:gdLst/>
            <a:ahLst/>
            <a:cxnLst/>
            <a:rect l="l" t="t" r="r" b="b"/>
            <a:pathLst>
              <a:path w="11419" h="11443" extrusionOk="0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2" name="Google Shape;4750;p61">
            <a:extLst>
              <a:ext uri="{FF2B5EF4-FFF2-40B4-BE49-F238E27FC236}">
                <a16:creationId xmlns:a16="http://schemas.microsoft.com/office/drawing/2014/main" id="{38714BEC-DB37-61BF-D3F0-92D6B3FA0B00}"/>
              </a:ext>
            </a:extLst>
          </p:cNvPr>
          <p:cNvGrpSpPr/>
          <p:nvPr/>
        </p:nvGrpSpPr>
        <p:grpSpPr>
          <a:xfrm>
            <a:off x="4372516" y="1138343"/>
            <a:ext cx="633112" cy="653437"/>
            <a:chOff x="3541011" y="3367320"/>
            <a:chExt cx="348257" cy="346188"/>
          </a:xfrm>
          <a:solidFill>
            <a:schemeClr val="bg1"/>
          </a:solidFill>
        </p:grpSpPr>
        <p:sp>
          <p:nvSpPr>
            <p:cNvPr id="13" name="Google Shape;4751;p61">
              <a:extLst>
                <a:ext uri="{FF2B5EF4-FFF2-40B4-BE49-F238E27FC236}">
                  <a16:creationId xmlns:a16="http://schemas.microsoft.com/office/drawing/2014/main" id="{21DD98C0-04FE-CF5E-BCC8-FC1C506E7C71}"/>
                </a:ext>
              </a:extLst>
            </p:cNvPr>
            <p:cNvSpPr/>
            <p:nvPr/>
          </p:nvSpPr>
          <p:spPr>
            <a:xfrm>
              <a:off x="3541011" y="3367320"/>
              <a:ext cx="347906" cy="346188"/>
            </a:xfrm>
            <a:custGeom>
              <a:avLst/>
              <a:gdLst/>
              <a:ahLst/>
              <a:cxnLst/>
              <a:rect l="l" t="t" r="r" b="b"/>
              <a:pathLst>
                <a:path w="10931" h="10877" extrusionOk="0">
                  <a:moveTo>
                    <a:pt x="4203" y="6323"/>
                  </a:moveTo>
                  <a:cubicBezTo>
                    <a:pt x="4322" y="6454"/>
                    <a:pt x="4465" y="6609"/>
                    <a:pt x="4620" y="6740"/>
                  </a:cubicBezTo>
                  <a:lnTo>
                    <a:pt x="4024" y="7335"/>
                  </a:lnTo>
                  <a:lnTo>
                    <a:pt x="3977" y="7287"/>
                  </a:lnTo>
                  <a:lnTo>
                    <a:pt x="3632" y="6942"/>
                  </a:lnTo>
                  <a:lnTo>
                    <a:pt x="3584" y="6906"/>
                  </a:lnTo>
                  <a:lnTo>
                    <a:pt x="4203" y="6323"/>
                  </a:lnTo>
                  <a:close/>
                  <a:moveTo>
                    <a:pt x="3239" y="7123"/>
                  </a:moveTo>
                  <a:cubicBezTo>
                    <a:pt x="3307" y="7123"/>
                    <a:pt x="3376" y="7150"/>
                    <a:pt x="3429" y="7204"/>
                  </a:cubicBezTo>
                  <a:lnTo>
                    <a:pt x="3763" y="7537"/>
                  </a:lnTo>
                  <a:cubicBezTo>
                    <a:pt x="3858" y="7632"/>
                    <a:pt x="3858" y="7799"/>
                    <a:pt x="3751" y="7894"/>
                  </a:cubicBezTo>
                  <a:lnTo>
                    <a:pt x="3560" y="8097"/>
                  </a:lnTo>
                  <a:lnTo>
                    <a:pt x="2858" y="7394"/>
                  </a:lnTo>
                  <a:lnTo>
                    <a:pt x="3048" y="7204"/>
                  </a:lnTo>
                  <a:cubicBezTo>
                    <a:pt x="3102" y="7150"/>
                    <a:pt x="3170" y="7123"/>
                    <a:pt x="3239" y="7123"/>
                  </a:cubicBezTo>
                  <a:close/>
                  <a:moveTo>
                    <a:pt x="2631" y="7597"/>
                  </a:moveTo>
                  <a:lnTo>
                    <a:pt x="3334" y="8299"/>
                  </a:lnTo>
                  <a:lnTo>
                    <a:pt x="1167" y="10478"/>
                  </a:lnTo>
                  <a:cubicBezTo>
                    <a:pt x="1113" y="10526"/>
                    <a:pt x="1045" y="10550"/>
                    <a:pt x="976" y="10550"/>
                  </a:cubicBezTo>
                  <a:cubicBezTo>
                    <a:pt x="908" y="10550"/>
                    <a:pt x="840" y="10526"/>
                    <a:pt x="786" y="10478"/>
                  </a:cubicBezTo>
                  <a:lnTo>
                    <a:pt x="453" y="10133"/>
                  </a:lnTo>
                  <a:cubicBezTo>
                    <a:pt x="357" y="10038"/>
                    <a:pt x="357" y="9883"/>
                    <a:pt x="465" y="9776"/>
                  </a:cubicBezTo>
                  <a:lnTo>
                    <a:pt x="2631" y="7597"/>
                  </a:lnTo>
                  <a:close/>
                  <a:moveTo>
                    <a:pt x="7120" y="1"/>
                  </a:moveTo>
                  <a:cubicBezTo>
                    <a:pt x="3989" y="1"/>
                    <a:pt x="2191" y="3537"/>
                    <a:pt x="4001" y="6073"/>
                  </a:cubicBezTo>
                  <a:lnTo>
                    <a:pt x="3274" y="6799"/>
                  </a:lnTo>
                  <a:cubicBezTo>
                    <a:pt x="3249" y="6796"/>
                    <a:pt x="3223" y="6794"/>
                    <a:pt x="3198" y="6794"/>
                  </a:cubicBezTo>
                  <a:cubicBezTo>
                    <a:pt x="3049" y="6794"/>
                    <a:pt x="2912" y="6854"/>
                    <a:pt x="2810" y="6966"/>
                  </a:cubicBezTo>
                  <a:lnTo>
                    <a:pt x="226" y="9549"/>
                  </a:lnTo>
                  <a:cubicBezTo>
                    <a:pt x="0" y="9776"/>
                    <a:pt x="0" y="10145"/>
                    <a:pt x="226" y="10371"/>
                  </a:cubicBezTo>
                  <a:lnTo>
                    <a:pt x="572" y="10716"/>
                  </a:lnTo>
                  <a:cubicBezTo>
                    <a:pt x="679" y="10823"/>
                    <a:pt x="828" y="10877"/>
                    <a:pt x="976" y="10877"/>
                  </a:cubicBezTo>
                  <a:cubicBezTo>
                    <a:pt x="1125" y="10877"/>
                    <a:pt x="1274" y="10823"/>
                    <a:pt x="1381" y="10716"/>
                  </a:cubicBezTo>
                  <a:lnTo>
                    <a:pt x="3655" y="8430"/>
                  </a:lnTo>
                  <a:lnTo>
                    <a:pt x="3977" y="8121"/>
                  </a:lnTo>
                  <a:cubicBezTo>
                    <a:pt x="4096" y="8002"/>
                    <a:pt x="4155" y="7835"/>
                    <a:pt x="4144" y="7656"/>
                  </a:cubicBezTo>
                  <a:lnTo>
                    <a:pt x="4870" y="6930"/>
                  </a:lnTo>
                  <a:cubicBezTo>
                    <a:pt x="5406" y="7323"/>
                    <a:pt x="6037" y="7573"/>
                    <a:pt x="6715" y="7632"/>
                  </a:cubicBezTo>
                  <a:lnTo>
                    <a:pt x="6727" y="7632"/>
                  </a:lnTo>
                  <a:cubicBezTo>
                    <a:pt x="6799" y="7632"/>
                    <a:pt x="6882" y="7573"/>
                    <a:pt x="6894" y="7478"/>
                  </a:cubicBezTo>
                  <a:cubicBezTo>
                    <a:pt x="6906" y="7394"/>
                    <a:pt x="6834" y="7323"/>
                    <a:pt x="6739" y="7299"/>
                  </a:cubicBezTo>
                  <a:cubicBezTo>
                    <a:pt x="6037" y="7228"/>
                    <a:pt x="5406" y="6966"/>
                    <a:pt x="4882" y="6549"/>
                  </a:cubicBezTo>
                  <a:cubicBezTo>
                    <a:pt x="2298" y="4465"/>
                    <a:pt x="3822" y="310"/>
                    <a:pt x="7096" y="310"/>
                  </a:cubicBezTo>
                  <a:cubicBezTo>
                    <a:pt x="8942" y="310"/>
                    <a:pt x="10418" y="1703"/>
                    <a:pt x="10597" y="3465"/>
                  </a:cubicBezTo>
                  <a:cubicBezTo>
                    <a:pt x="10609" y="3549"/>
                    <a:pt x="10692" y="3608"/>
                    <a:pt x="10775" y="3608"/>
                  </a:cubicBezTo>
                  <a:cubicBezTo>
                    <a:pt x="10871" y="3596"/>
                    <a:pt x="10930" y="3525"/>
                    <a:pt x="10930" y="3430"/>
                  </a:cubicBezTo>
                  <a:cubicBezTo>
                    <a:pt x="10728" y="1525"/>
                    <a:pt x="9120" y="1"/>
                    <a:pt x="7120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52;p61">
              <a:extLst>
                <a:ext uri="{FF2B5EF4-FFF2-40B4-BE49-F238E27FC236}">
                  <a16:creationId xmlns:a16="http://schemas.microsoft.com/office/drawing/2014/main" id="{D5DA79B7-047E-78DE-5C6E-EE15B1B85C1D}"/>
                </a:ext>
              </a:extLst>
            </p:cNvPr>
            <p:cNvSpPr/>
            <p:nvPr/>
          </p:nvSpPr>
          <p:spPr>
            <a:xfrm>
              <a:off x="3658105" y="3389599"/>
              <a:ext cx="208820" cy="199431"/>
            </a:xfrm>
            <a:custGeom>
              <a:avLst/>
              <a:gdLst/>
              <a:ahLst/>
              <a:cxnLst/>
              <a:rect l="l" t="t" r="r" b="b"/>
              <a:pathLst>
                <a:path w="6561" h="6266" extrusionOk="0">
                  <a:moveTo>
                    <a:pt x="3441" y="336"/>
                  </a:moveTo>
                  <a:cubicBezTo>
                    <a:pt x="4989" y="336"/>
                    <a:pt x="6251" y="1587"/>
                    <a:pt x="6251" y="3146"/>
                  </a:cubicBezTo>
                  <a:cubicBezTo>
                    <a:pt x="6251" y="4694"/>
                    <a:pt x="4989" y="5944"/>
                    <a:pt x="3441" y="5944"/>
                  </a:cubicBezTo>
                  <a:cubicBezTo>
                    <a:pt x="2727" y="5944"/>
                    <a:pt x="1989" y="5682"/>
                    <a:pt x="1441" y="5135"/>
                  </a:cubicBezTo>
                  <a:cubicBezTo>
                    <a:pt x="345" y="4027"/>
                    <a:pt x="345" y="2241"/>
                    <a:pt x="1441" y="1158"/>
                  </a:cubicBezTo>
                  <a:cubicBezTo>
                    <a:pt x="1989" y="598"/>
                    <a:pt x="2703" y="336"/>
                    <a:pt x="3441" y="336"/>
                  </a:cubicBezTo>
                  <a:close/>
                  <a:moveTo>
                    <a:pt x="3428" y="0"/>
                  </a:moveTo>
                  <a:cubicBezTo>
                    <a:pt x="2628" y="0"/>
                    <a:pt x="1828" y="307"/>
                    <a:pt x="1215" y="920"/>
                  </a:cubicBezTo>
                  <a:cubicBezTo>
                    <a:pt x="0" y="2134"/>
                    <a:pt x="0" y="4123"/>
                    <a:pt x="1215" y="5337"/>
                  </a:cubicBezTo>
                  <a:cubicBezTo>
                    <a:pt x="1822" y="5944"/>
                    <a:pt x="2631" y="6266"/>
                    <a:pt x="3429" y="6266"/>
                  </a:cubicBezTo>
                  <a:cubicBezTo>
                    <a:pt x="5144" y="6266"/>
                    <a:pt x="6561" y="4873"/>
                    <a:pt x="6561" y="3134"/>
                  </a:cubicBezTo>
                  <a:cubicBezTo>
                    <a:pt x="6561" y="2301"/>
                    <a:pt x="6227" y="1515"/>
                    <a:pt x="5632" y="920"/>
                  </a:cubicBezTo>
                  <a:cubicBezTo>
                    <a:pt x="5025" y="307"/>
                    <a:pt x="4227" y="0"/>
                    <a:pt x="3428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53;p61">
              <a:extLst>
                <a:ext uri="{FF2B5EF4-FFF2-40B4-BE49-F238E27FC236}">
                  <a16:creationId xmlns:a16="http://schemas.microsoft.com/office/drawing/2014/main" id="{B3DB0C28-CAE0-2330-0A4A-76DEB9689273}"/>
                </a:ext>
              </a:extLst>
            </p:cNvPr>
            <p:cNvSpPr/>
            <p:nvPr/>
          </p:nvSpPr>
          <p:spPr>
            <a:xfrm>
              <a:off x="3720614" y="3426805"/>
              <a:ext cx="95164" cy="116011"/>
            </a:xfrm>
            <a:custGeom>
              <a:avLst/>
              <a:gdLst/>
              <a:ahLst/>
              <a:cxnLst/>
              <a:rect l="l" t="t" r="r" b="b"/>
              <a:pathLst>
                <a:path w="2990" h="3645" extrusionOk="0">
                  <a:moveTo>
                    <a:pt x="1477" y="334"/>
                  </a:moveTo>
                  <a:cubicBezTo>
                    <a:pt x="1834" y="334"/>
                    <a:pt x="2132" y="632"/>
                    <a:pt x="2132" y="989"/>
                  </a:cubicBezTo>
                  <a:cubicBezTo>
                    <a:pt x="2132" y="1334"/>
                    <a:pt x="1834" y="1632"/>
                    <a:pt x="1477" y="1632"/>
                  </a:cubicBezTo>
                  <a:cubicBezTo>
                    <a:pt x="1120" y="1632"/>
                    <a:pt x="822" y="1334"/>
                    <a:pt x="822" y="989"/>
                  </a:cubicBezTo>
                  <a:cubicBezTo>
                    <a:pt x="822" y="608"/>
                    <a:pt x="1120" y="334"/>
                    <a:pt x="1477" y="334"/>
                  </a:cubicBezTo>
                  <a:close/>
                  <a:moveTo>
                    <a:pt x="1906" y="1953"/>
                  </a:moveTo>
                  <a:cubicBezTo>
                    <a:pt x="2287" y="1953"/>
                    <a:pt x="2620" y="2263"/>
                    <a:pt x="2620" y="2668"/>
                  </a:cubicBezTo>
                  <a:lnTo>
                    <a:pt x="2620" y="3335"/>
                  </a:lnTo>
                  <a:lnTo>
                    <a:pt x="2275" y="3335"/>
                  </a:lnTo>
                  <a:lnTo>
                    <a:pt x="2275" y="2632"/>
                  </a:lnTo>
                  <a:cubicBezTo>
                    <a:pt x="2275" y="2549"/>
                    <a:pt x="2203" y="2477"/>
                    <a:pt x="2108" y="2477"/>
                  </a:cubicBezTo>
                  <a:cubicBezTo>
                    <a:pt x="2025" y="2477"/>
                    <a:pt x="1953" y="2549"/>
                    <a:pt x="1953" y="2632"/>
                  </a:cubicBezTo>
                  <a:lnTo>
                    <a:pt x="1953" y="3335"/>
                  </a:lnTo>
                  <a:lnTo>
                    <a:pt x="953" y="3335"/>
                  </a:lnTo>
                  <a:lnTo>
                    <a:pt x="953" y="2632"/>
                  </a:lnTo>
                  <a:cubicBezTo>
                    <a:pt x="953" y="2549"/>
                    <a:pt x="882" y="2477"/>
                    <a:pt x="787" y="2477"/>
                  </a:cubicBezTo>
                  <a:cubicBezTo>
                    <a:pt x="691" y="2477"/>
                    <a:pt x="620" y="2549"/>
                    <a:pt x="620" y="2632"/>
                  </a:cubicBezTo>
                  <a:lnTo>
                    <a:pt x="620" y="3335"/>
                  </a:lnTo>
                  <a:lnTo>
                    <a:pt x="263" y="3335"/>
                  </a:lnTo>
                  <a:lnTo>
                    <a:pt x="263" y="2668"/>
                  </a:lnTo>
                  <a:cubicBezTo>
                    <a:pt x="263" y="2275"/>
                    <a:pt x="584" y="1953"/>
                    <a:pt x="977" y="1953"/>
                  </a:cubicBezTo>
                  <a:close/>
                  <a:moveTo>
                    <a:pt x="1477" y="1"/>
                  </a:moveTo>
                  <a:cubicBezTo>
                    <a:pt x="941" y="1"/>
                    <a:pt x="501" y="429"/>
                    <a:pt x="501" y="965"/>
                  </a:cubicBezTo>
                  <a:cubicBezTo>
                    <a:pt x="501" y="1239"/>
                    <a:pt x="608" y="1477"/>
                    <a:pt x="787" y="1656"/>
                  </a:cubicBezTo>
                  <a:cubicBezTo>
                    <a:pt x="322" y="1763"/>
                    <a:pt x="1" y="2180"/>
                    <a:pt x="1" y="2656"/>
                  </a:cubicBezTo>
                  <a:lnTo>
                    <a:pt x="1" y="3335"/>
                  </a:lnTo>
                  <a:cubicBezTo>
                    <a:pt x="1" y="3501"/>
                    <a:pt x="132" y="3644"/>
                    <a:pt x="310" y="3644"/>
                  </a:cubicBezTo>
                  <a:lnTo>
                    <a:pt x="2680" y="3644"/>
                  </a:lnTo>
                  <a:cubicBezTo>
                    <a:pt x="2846" y="3644"/>
                    <a:pt x="2989" y="3513"/>
                    <a:pt x="2989" y="3335"/>
                  </a:cubicBezTo>
                  <a:lnTo>
                    <a:pt x="2989" y="2656"/>
                  </a:lnTo>
                  <a:cubicBezTo>
                    <a:pt x="2965" y="2180"/>
                    <a:pt x="2620" y="1763"/>
                    <a:pt x="2156" y="1656"/>
                  </a:cubicBezTo>
                  <a:cubicBezTo>
                    <a:pt x="2334" y="1477"/>
                    <a:pt x="2442" y="1239"/>
                    <a:pt x="2442" y="965"/>
                  </a:cubicBezTo>
                  <a:cubicBezTo>
                    <a:pt x="2442" y="429"/>
                    <a:pt x="2013" y="1"/>
                    <a:pt x="147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54;p61">
              <a:extLst>
                <a:ext uri="{FF2B5EF4-FFF2-40B4-BE49-F238E27FC236}">
                  <a16:creationId xmlns:a16="http://schemas.microsoft.com/office/drawing/2014/main" id="{C67D4C20-BD68-08F9-C50F-582C68D6FF87}"/>
                </a:ext>
              </a:extLst>
            </p:cNvPr>
            <p:cNvSpPr/>
            <p:nvPr/>
          </p:nvSpPr>
          <p:spPr>
            <a:xfrm>
              <a:off x="3773671" y="3496030"/>
              <a:ext cx="115597" cy="114993"/>
            </a:xfrm>
            <a:custGeom>
              <a:avLst/>
              <a:gdLst/>
              <a:ahLst/>
              <a:cxnLst/>
              <a:rect l="l" t="t" r="r" b="b"/>
              <a:pathLst>
                <a:path w="3632" h="3613" extrusionOk="0">
                  <a:moveTo>
                    <a:pt x="3433" y="0"/>
                  </a:moveTo>
                  <a:cubicBezTo>
                    <a:pt x="3361" y="0"/>
                    <a:pt x="3297" y="65"/>
                    <a:pt x="3287" y="148"/>
                  </a:cubicBezTo>
                  <a:cubicBezTo>
                    <a:pt x="3120" y="1803"/>
                    <a:pt x="1810" y="3112"/>
                    <a:pt x="143" y="3291"/>
                  </a:cubicBezTo>
                  <a:cubicBezTo>
                    <a:pt x="60" y="3303"/>
                    <a:pt x="1" y="3374"/>
                    <a:pt x="1" y="3469"/>
                  </a:cubicBezTo>
                  <a:cubicBezTo>
                    <a:pt x="13" y="3553"/>
                    <a:pt x="72" y="3612"/>
                    <a:pt x="167" y="3612"/>
                  </a:cubicBezTo>
                  <a:lnTo>
                    <a:pt x="179" y="3612"/>
                  </a:lnTo>
                  <a:cubicBezTo>
                    <a:pt x="1989" y="3422"/>
                    <a:pt x="3442" y="1993"/>
                    <a:pt x="3620" y="183"/>
                  </a:cubicBezTo>
                  <a:cubicBezTo>
                    <a:pt x="3632" y="88"/>
                    <a:pt x="3561" y="17"/>
                    <a:pt x="3465" y="5"/>
                  </a:cubicBezTo>
                  <a:cubicBezTo>
                    <a:pt x="3454" y="2"/>
                    <a:pt x="3443" y="0"/>
                    <a:pt x="3433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>
          <a:extLst>
            <a:ext uri="{FF2B5EF4-FFF2-40B4-BE49-F238E27FC236}">
              <a16:creationId xmlns:a16="http://schemas.microsoft.com/office/drawing/2014/main" id="{00E0B451-DF40-3891-18B5-239525CDC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9">
            <a:extLst>
              <a:ext uri="{FF2B5EF4-FFF2-40B4-BE49-F238E27FC236}">
                <a16:creationId xmlns:a16="http://schemas.microsoft.com/office/drawing/2014/main" id="{F299DB91-24A9-DF7F-9D28-1DEBE2F007B5}"/>
              </a:ext>
            </a:extLst>
          </p:cNvPr>
          <p:cNvSpPr/>
          <p:nvPr/>
        </p:nvSpPr>
        <p:spPr>
          <a:xfrm>
            <a:off x="5885400" y="81070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9">
            <a:extLst>
              <a:ext uri="{FF2B5EF4-FFF2-40B4-BE49-F238E27FC236}">
                <a16:creationId xmlns:a16="http://schemas.microsoft.com/office/drawing/2014/main" id="{85354DA8-327C-5A50-2F6F-A2A51EBB6A89}"/>
              </a:ext>
            </a:extLst>
          </p:cNvPr>
          <p:cNvSpPr/>
          <p:nvPr/>
        </p:nvSpPr>
        <p:spPr>
          <a:xfrm>
            <a:off x="4278900" y="975325"/>
            <a:ext cx="277341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5" name="Google Shape;545;p49">
            <a:extLst>
              <a:ext uri="{FF2B5EF4-FFF2-40B4-BE49-F238E27FC236}">
                <a16:creationId xmlns:a16="http://schemas.microsoft.com/office/drawing/2014/main" id="{C62F0352-9AA7-5380-088F-70D18DEE8414}"/>
              </a:ext>
            </a:extLst>
          </p:cNvPr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9">
            <a:extLst>
              <a:ext uri="{FF2B5EF4-FFF2-40B4-BE49-F238E27FC236}">
                <a16:creationId xmlns:a16="http://schemas.microsoft.com/office/drawing/2014/main" id="{B34EBFCB-FE0D-721E-FE2F-0C49205A7BE7}"/>
              </a:ext>
            </a:extLst>
          </p:cNvPr>
          <p:cNvSpPr/>
          <p:nvPr/>
        </p:nvSpPr>
        <p:spPr>
          <a:xfrm>
            <a:off x="696366" y="975325"/>
            <a:ext cx="28984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p49">
            <a:extLst>
              <a:ext uri="{FF2B5EF4-FFF2-40B4-BE49-F238E27FC236}">
                <a16:creationId xmlns:a16="http://schemas.microsoft.com/office/drawing/2014/main" id="{91A1536A-FBB8-1FB7-C3E6-6A4829F7211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79064" y="295425"/>
            <a:ext cx="4506788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VALUE WE BRING IN</a:t>
            </a:r>
            <a:endParaRPr dirty="0"/>
          </a:p>
        </p:txBody>
      </p:sp>
      <p:sp>
        <p:nvSpPr>
          <p:cNvPr id="557" name="Google Shape;557;p49">
            <a:extLst>
              <a:ext uri="{FF2B5EF4-FFF2-40B4-BE49-F238E27FC236}">
                <a16:creationId xmlns:a16="http://schemas.microsoft.com/office/drawing/2014/main" id="{51014F15-1491-DF28-A5FE-2BF90A36FC5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34300" y="2185049"/>
            <a:ext cx="2383319" cy="1983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We prioritize </a:t>
            </a:r>
            <a:r>
              <a:rPr lang="en-US" sz="1600" b="1" dirty="0"/>
              <a:t>eco-friendly materials</a:t>
            </a:r>
            <a:r>
              <a:rPr lang="en-US" sz="1600" dirty="0"/>
              <a:t> and sustainable manufacturing processes, helping educe your environmental footprint while supporting your sustainability goals.</a:t>
            </a:r>
          </a:p>
        </p:txBody>
      </p:sp>
      <p:sp>
        <p:nvSpPr>
          <p:cNvPr id="558" name="Google Shape;558;p49">
            <a:extLst>
              <a:ext uri="{FF2B5EF4-FFF2-40B4-BE49-F238E27FC236}">
                <a16:creationId xmlns:a16="http://schemas.microsoft.com/office/drawing/2014/main" id="{802D78FC-56D8-576C-B24D-27EB4DAEB937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068269" y="2147199"/>
            <a:ext cx="1783386" cy="1983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Enjoy </a:t>
            </a:r>
            <a:r>
              <a:rPr lang="en-US" sz="1600" b="1" dirty="0">
                <a:solidFill>
                  <a:schemeClr val="dk1"/>
                </a:solidFill>
              </a:rPr>
              <a:t>competitive pricing </a:t>
            </a:r>
            <a:r>
              <a:rPr lang="en-US" sz="1600" dirty="0">
                <a:solidFill>
                  <a:schemeClr val="dk1"/>
                </a:solidFill>
              </a:rPr>
              <a:t>without compromising on quality, offering the best value for your investment in packaging solutions.</a:t>
            </a:r>
          </a:p>
        </p:txBody>
      </p:sp>
      <p:sp>
        <p:nvSpPr>
          <p:cNvPr id="559" name="Google Shape;559;p49">
            <a:extLst>
              <a:ext uri="{FF2B5EF4-FFF2-40B4-BE49-F238E27FC236}">
                <a16:creationId xmlns:a16="http://schemas.microsoft.com/office/drawing/2014/main" id="{D9C99FEE-7AED-69FC-60B4-98DADE9CDA11}"/>
              </a:ext>
            </a:extLst>
          </p:cNvPr>
          <p:cNvSpPr txBox="1">
            <a:spLocks noGrp="1"/>
          </p:cNvSpPr>
          <p:nvPr>
            <p:ph type="ctrTitle" idx="4"/>
          </p:nvPr>
        </p:nvSpPr>
        <p:spPr>
          <a:xfrm>
            <a:off x="4406260" y="1790211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COST-EFFECTIVENESS</a:t>
            </a:r>
          </a:p>
        </p:txBody>
      </p:sp>
      <p:sp>
        <p:nvSpPr>
          <p:cNvPr id="560" name="Google Shape;560;p49">
            <a:extLst>
              <a:ext uri="{FF2B5EF4-FFF2-40B4-BE49-F238E27FC236}">
                <a16:creationId xmlns:a16="http://schemas.microsoft.com/office/drawing/2014/main" id="{7BD05301-FFE6-24A4-E5D4-A804BCDB0194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120166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s-E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SUSTAINABILITY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5" name="Google Shape;4744;p61">
            <a:extLst>
              <a:ext uri="{FF2B5EF4-FFF2-40B4-BE49-F238E27FC236}">
                <a16:creationId xmlns:a16="http://schemas.microsoft.com/office/drawing/2014/main" id="{0E8063BA-C906-7638-9784-B804243DB280}"/>
              </a:ext>
            </a:extLst>
          </p:cNvPr>
          <p:cNvGrpSpPr/>
          <p:nvPr/>
        </p:nvGrpSpPr>
        <p:grpSpPr>
          <a:xfrm>
            <a:off x="4411567" y="1080279"/>
            <a:ext cx="754511" cy="703258"/>
            <a:chOff x="3988156" y="3380210"/>
            <a:chExt cx="353954" cy="318880"/>
          </a:xfrm>
          <a:solidFill>
            <a:schemeClr val="bg1"/>
          </a:solidFill>
        </p:grpSpPr>
        <p:sp>
          <p:nvSpPr>
            <p:cNvPr id="6" name="Google Shape;4745;p61">
              <a:extLst>
                <a:ext uri="{FF2B5EF4-FFF2-40B4-BE49-F238E27FC236}">
                  <a16:creationId xmlns:a16="http://schemas.microsoft.com/office/drawing/2014/main" id="{351A7635-5FF9-0B53-597E-631F9BB6A9EE}"/>
                </a:ext>
              </a:extLst>
            </p:cNvPr>
            <p:cNvSpPr/>
            <p:nvPr/>
          </p:nvSpPr>
          <p:spPr>
            <a:xfrm>
              <a:off x="4134053" y="3446156"/>
              <a:ext cx="28454" cy="49269"/>
            </a:xfrm>
            <a:custGeom>
              <a:avLst/>
              <a:gdLst/>
              <a:ahLst/>
              <a:cxnLst/>
              <a:rect l="l" t="t" r="r" b="b"/>
              <a:pathLst>
                <a:path w="894" h="1548" extrusionOk="0">
                  <a:moveTo>
                    <a:pt x="417" y="286"/>
                  </a:moveTo>
                  <a:lnTo>
                    <a:pt x="417" y="572"/>
                  </a:lnTo>
                  <a:cubicBezTo>
                    <a:pt x="298" y="524"/>
                    <a:pt x="274" y="500"/>
                    <a:pt x="274" y="417"/>
                  </a:cubicBezTo>
                  <a:cubicBezTo>
                    <a:pt x="274" y="345"/>
                    <a:pt x="346" y="298"/>
                    <a:pt x="417" y="286"/>
                  </a:cubicBezTo>
                  <a:close/>
                  <a:moveTo>
                    <a:pt x="524" y="869"/>
                  </a:moveTo>
                  <a:cubicBezTo>
                    <a:pt x="643" y="917"/>
                    <a:pt x="655" y="976"/>
                    <a:pt x="655" y="1048"/>
                  </a:cubicBezTo>
                  <a:cubicBezTo>
                    <a:pt x="655" y="1119"/>
                    <a:pt x="596" y="1179"/>
                    <a:pt x="524" y="1191"/>
                  </a:cubicBezTo>
                  <a:lnTo>
                    <a:pt x="524" y="869"/>
                  </a:lnTo>
                  <a:close/>
                  <a:moveTo>
                    <a:pt x="477" y="0"/>
                  </a:moveTo>
                  <a:cubicBezTo>
                    <a:pt x="453" y="0"/>
                    <a:pt x="417" y="24"/>
                    <a:pt x="417" y="48"/>
                  </a:cubicBezTo>
                  <a:lnTo>
                    <a:pt x="417" y="107"/>
                  </a:lnTo>
                  <a:cubicBezTo>
                    <a:pt x="191" y="131"/>
                    <a:pt x="60" y="250"/>
                    <a:pt x="60" y="476"/>
                  </a:cubicBezTo>
                  <a:cubicBezTo>
                    <a:pt x="60" y="703"/>
                    <a:pt x="227" y="774"/>
                    <a:pt x="417" y="845"/>
                  </a:cubicBezTo>
                  <a:lnTo>
                    <a:pt x="417" y="1226"/>
                  </a:lnTo>
                  <a:cubicBezTo>
                    <a:pt x="310" y="1203"/>
                    <a:pt x="274" y="1179"/>
                    <a:pt x="179" y="1107"/>
                  </a:cubicBezTo>
                  <a:cubicBezTo>
                    <a:pt x="160" y="1093"/>
                    <a:pt x="143" y="1087"/>
                    <a:pt x="127" y="1087"/>
                  </a:cubicBezTo>
                  <a:cubicBezTo>
                    <a:pt x="101" y="1087"/>
                    <a:pt x="77" y="1102"/>
                    <a:pt x="48" y="1131"/>
                  </a:cubicBezTo>
                  <a:cubicBezTo>
                    <a:pt x="0" y="1191"/>
                    <a:pt x="0" y="1250"/>
                    <a:pt x="48" y="1298"/>
                  </a:cubicBezTo>
                  <a:cubicBezTo>
                    <a:pt x="120" y="1405"/>
                    <a:pt x="274" y="1453"/>
                    <a:pt x="417" y="1453"/>
                  </a:cubicBezTo>
                  <a:lnTo>
                    <a:pt x="417" y="1512"/>
                  </a:lnTo>
                  <a:cubicBezTo>
                    <a:pt x="417" y="1536"/>
                    <a:pt x="453" y="1548"/>
                    <a:pt x="477" y="1548"/>
                  </a:cubicBezTo>
                  <a:cubicBezTo>
                    <a:pt x="512" y="1548"/>
                    <a:pt x="536" y="1536"/>
                    <a:pt x="536" y="1512"/>
                  </a:cubicBezTo>
                  <a:lnTo>
                    <a:pt x="536" y="1453"/>
                  </a:lnTo>
                  <a:cubicBezTo>
                    <a:pt x="727" y="1417"/>
                    <a:pt x="893" y="1298"/>
                    <a:pt x="893" y="1048"/>
                  </a:cubicBezTo>
                  <a:cubicBezTo>
                    <a:pt x="893" y="798"/>
                    <a:pt x="751" y="691"/>
                    <a:pt x="536" y="619"/>
                  </a:cubicBezTo>
                  <a:lnTo>
                    <a:pt x="536" y="286"/>
                  </a:lnTo>
                  <a:cubicBezTo>
                    <a:pt x="584" y="286"/>
                    <a:pt x="631" y="298"/>
                    <a:pt x="667" y="333"/>
                  </a:cubicBezTo>
                  <a:cubicBezTo>
                    <a:pt x="694" y="340"/>
                    <a:pt x="726" y="363"/>
                    <a:pt x="759" y="363"/>
                  </a:cubicBezTo>
                  <a:cubicBezTo>
                    <a:pt x="783" y="363"/>
                    <a:pt x="808" y="350"/>
                    <a:pt x="834" y="310"/>
                  </a:cubicBezTo>
                  <a:cubicBezTo>
                    <a:pt x="870" y="274"/>
                    <a:pt x="882" y="214"/>
                    <a:pt x="822" y="167"/>
                  </a:cubicBezTo>
                  <a:cubicBezTo>
                    <a:pt x="751" y="107"/>
                    <a:pt x="631" y="95"/>
                    <a:pt x="536" y="95"/>
                  </a:cubicBezTo>
                  <a:lnTo>
                    <a:pt x="536" y="48"/>
                  </a:lnTo>
                  <a:cubicBezTo>
                    <a:pt x="536" y="12"/>
                    <a:pt x="501" y="0"/>
                    <a:pt x="477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46;p61">
              <a:extLst>
                <a:ext uri="{FF2B5EF4-FFF2-40B4-BE49-F238E27FC236}">
                  <a16:creationId xmlns:a16="http://schemas.microsoft.com/office/drawing/2014/main" id="{611C3942-0A5D-C6F8-1635-7F3E1BD9125C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47;p61">
              <a:extLst>
                <a:ext uri="{FF2B5EF4-FFF2-40B4-BE49-F238E27FC236}">
                  <a16:creationId xmlns:a16="http://schemas.microsoft.com/office/drawing/2014/main" id="{A20592A7-71CF-8864-54FF-67DB3B97D6B8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748;p61">
              <a:extLst>
                <a:ext uri="{FF2B5EF4-FFF2-40B4-BE49-F238E27FC236}">
                  <a16:creationId xmlns:a16="http://schemas.microsoft.com/office/drawing/2014/main" id="{8838F74D-CABA-6746-F101-D218148C6DFB}"/>
                </a:ext>
              </a:extLst>
            </p:cNvPr>
            <p:cNvSpPr/>
            <p:nvPr/>
          </p:nvSpPr>
          <p:spPr>
            <a:xfrm>
              <a:off x="4215914" y="3415061"/>
              <a:ext cx="28072" cy="49301"/>
            </a:xfrm>
            <a:custGeom>
              <a:avLst/>
              <a:gdLst/>
              <a:ahLst/>
              <a:cxnLst/>
              <a:rect l="l" t="t" r="r" b="b"/>
              <a:pathLst>
                <a:path w="882" h="1549" extrusionOk="0">
                  <a:moveTo>
                    <a:pt x="405" y="298"/>
                  </a:moveTo>
                  <a:lnTo>
                    <a:pt x="405" y="584"/>
                  </a:lnTo>
                  <a:cubicBezTo>
                    <a:pt x="286" y="537"/>
                    <a:pt x="262" y="501"/>
                    <a:pt x="262" y="429"/>
                  </a:cubicBezTo>
                  <a:cubicBezTo>
                    <a:pt x="262" y="358"/>
                    <a:pt x="334" y="310"/>
                    <a:pt x="405" y="298"/>
                  </a:cubicBezTo>
                  <a:close/>
                  <a:moveTo>
                    <a:pt x="512" y="882"/>
                  </a:moveTo>
                  <a:cubicBezTo>
                    <a:pt x="631" y="918"/>
                    <a:pt x="643" y="977"/>
                    <a:pt x="643" y="1060"/>
                  </a:cubicBezTo>
                  <a:cubicBezTo>
                    <a:pt x="643" y="1144"/>
                    <a:pt x="584" y="1191"/>
                    <a:pt x="512" y="1203"/>
                  </a:cubicBezTo>
                  <a:lnTo>
                    <a:pt x="512" y="882"/>
                  </a:lnTo>
                  <a:close/>
                  <a:moveTo>
                    <a:pt x="465" y="1"/>
                  </a:moveTo>
                  <a:cubicBezTo>
                    <a:pt x="441" y="1"/>
                    <a:pt x="405" y="13"/>
                    <a:pt x="405" y="48"/>
                  </a:cubicBezTo>
                  <a:lnTo>
                    <a:pt x="405" y="96"/>
                  </a:lnTo>
                  <a:cubicBezTo>
                    <a:pt x="179" y="132"/>
                    <a:pt x="48" y="251"/>
                    <a:pt x="48" y="477"/>
                  </a:cubicBezTo>
                  <a:cubicBezTo>
                    <a:pt x="48" y="715"/>
                    <a:pt x="226" y="787"/>
                    <a:pt x="405" y="846"/>
                  </a:cubicBezTo>
                  <a:lnTo>
                    <a:pt x="405" y="1215"/>
                  </a:lnTo>
                  <a:cubicBezTo>
                    <a:pt x="298" y="1203"/>
                    <a:pt x="262" y="1156"/>
                    <a:pt x="167" y="1096"/>
                  </a:cubicBezTo>
                  <a:cubicBezTo>
                    <a:pt x="150" y="1084"/>
                    <a:pt x="133" y="1079"/>
                    <a:pt x="117" y="1079"/>
                  </a:cubicBezTo>
                  <a:cubicBezTo>
                    <a:pt x="53" y="1079"/>
                    <a:pt x="0" y="1158"/>
                    <a:pt x="0" y="1215"/>
                  </a:cubicBezTo>
                  <a:cubicBezTo>
                    <a:pt x="0" y="1251"/>
                    <a:pt x="24" y="1275"/>
                    <a:pt x="36" y="1299"/>
                  </a:cubicBezTo>
                  <a:cubicBezTo>
                    <a:pt x="107" y="1394"/>
                    <a:pt x="274" y="1441"/>
                    <a:pt x="405" y="1441"/>
                  </a:cubicBezTo>
                  <a:lnTo>
                    <a:pt x="405" y="1501"/>
                  </a:lnTo>
                  <a:cubicBezTo>
                    <a:pt x="405" y="1537"/>
                    <a:pt x="441" y="1549"/>
                    <a:pt x="465" y="1549"/>
                  </a:cubicBezTo>
                  <a:cubicBezTo>
                    <a:pt x="500" y="1549"/>
                    <a:pt x="524" y="1525"/>
                    <a:pt x="524" y="1501"/>
                  </a:cubicBezTo>
                  <a:lnTo>
                    <a:pt x="524" y="1441"/>
                  </a:lnTo>
                  <a:cubicBezTo>
                    <a:pt x="715" y="1406"/>
                    <a:pt x="881" y="1299"/>
                    <a:pt x="881" y="1037"/>
                  </a:cubicBezTo>
                  <a:cubicBezTo>
                    <a:pt x="881" y="787"/>
                    <a:pt x="715" y="703"/>
                    <a:pt x="524" y="620"/>
                  </a:cubicBezTo>
                  <a:lnTo>
                    <a:pt x="524" y="298"/>
                  </a:lnTo>
                  <a:cubicBezTo>
                    <a:pt x="596" y="298"/>
                    <a:pt x="631" y="310"/>
                    <a:pt x="703" y="358"/>
                  </a:cubicBezTo>
                  <a:cubicBezTo>
                    <a:pt x="717" y="362"/>
                    <a:pt x="732" y="364"/>
                    <a:pt x="746" y="364"/>
                  </a:cubicBezTo>
                  <a:cubicBezTo>
                    <a:pt x="777" y="364"/>
                    <a:pt x="805" y="351"/>
                    <a:pt x="822" y="310"/>
                  </a:cubicBezTo>
                  <a:cubicBezTo>
                    <a:pt x="857" y="263"/>
                    <a:pt x="869" y="203"/>
                    <a:pt x="810" y="156"/>
                  </a:cubicBezTo>
                  <a:cubicBezTo>
                    <a:pt x="738" y="96"/>
                    <a:pt x="619" y="84"/>
                    <a:pt x="524" y="84"/>
                  </a:cubicBezTo>
                  <a:lnTo>
                    <a:pt x="524" y="48"/>
                  </a:lnTo>
                  <a:cubicBezTo>
                    <a:pt x="524" y="13"/>
                    <a:pt x="500" y="1"/>
                    <a:pt x="465" y="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49;p61">
              <a:extLst>
                <a:ext uri="{FF2B5EF4-FFF2-40B4-BE49-F238E27FC236}">
                  <a16:creationId xmlns:a16="http://schemas.microsoft.com/office/drawing/2014/main" id="{4A912215-936A-83B4-0144-7FB92C612C6A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705;p61">
            <a:extLst>
              <a:ext uri="{FF2B5EF4-FFF2-40B4-BE49-F238E27FC236}">
                <a16:creationId xmlns:a16="http://schemas.microsoft.com/office/drawing/2014/main" id="{11911CEC-0C74-1DE8-6221-F045CAE65B8B}"/>
              </a:ext>
            </a:extLst>
          </p:cNvPr>
          <p:cNvSpPr/>
          <p:nvPr/>
        </p:nvSpPr>
        <p:spPr>
          <a:xfrm>
            <a:off x="872034" y="1371999"/>
            <a:ext cx="719318" cy="645160"/>
          </a:xfrm>
          <a:custGeom>
            <a:avLst/>
            <a:gdLst/>
            <a:ahLst/>
            <a:cxnLst/>
            <a:rect l="l" t="t" r="r" b="b"/>
            <a:pathLst>
              <a:path w="10133" h="8157" extrusionOk="0">
                <a:moveTo>
                  <a:pt x="6156" y="2227"/>
                </a:moveTo>
                <a:lnTo>
                  <a:pt x="6966" y="2489"/>
                </a:lnTo>
                <a:cubicBezTo>
                  <a:pt x="6975" y="2492"/>
                  <a:pt x="6987" y="2494"/>
                  <a:pt x="6999" y="2494"/>
                </a:cubicBezTo>
                <a:cubicBezTo>
                  <a:pt x="7032" y="2494"/>
                  <a:pt x="7071" y="2483"/>
                  <a:pt x="7097" y="2465"/>
                </a:cubicBezTo>
                <a:lnTo>
                  <a:pt x="7347" y="2263"/>
                </a:lnTo>
                <a:lnTo>
                  <a:pt x="9121" y="4585"/>
                </a:lnTo>
                <a:lnTo>
                  <a:pt x="8847" y="4799"/>
                </a:lnTo>
                <a:cubicBezTo>
                  <a:pt x="8835" y="4787"/>
                  <a:pt x="8811" y="4763"/>
                  <a:pt x="8799" y="4763"/>
                </a:cubicBezTo>
                <a:lnTo>
                  <a:pt x="5728" y="3096"/>
                </a:lnTo>
                <a:lnTo>
                  <a:pt x="5847" y="2918"/>
                </a:lnTo>
                <a:cubicBezTo>
                  <a:pt x="5894" y="2846"/>
                  <a:pt x="5859" y="2763"/>
                  <a:pt x="5799" y="2715"/>
                </a:cubicBezTo>
                <a:cubicBezTo>
                  <a:pt x="5776" y="2700"/>
                  <a:pt x="5750" y="2693"/>
                  <a:pt x="5725" y="2693"/>
                </a:cubicBezTo>
                <a:cubicBezTo>
                  <a:pt x="5672" y="2693"/>
                  <a:pt x="5621" y="2723"/>
                  <a:pt x="5597" y="2763"/>
                </a:cubicBezTo>
                <a:lnTo>
                  <a:pt x="5263" y="3263"/>
                </a:lnTo>
                <a:cubicBezTo>
                  <a:pt x="5251" y="3299"/>
                  <a:pt x="5240" y="3311"/>
                  <a:pt x="5240" y="3335"/>
                </a:cubicBezTo>
                <a:lnTo>
                  <a:pt x="5240" y="4609"/>
                </a:lnTo>
                <a:cubicBezTo>
                  <a:pt x="5240" y="4870"/>
                  <a:pt x="5013" y="5085"/>
                  <a:pt x="4763" y="5085"/>
                </a:cubicBezTo>
                <a:cubicBezTo>
                  <a:pt x="4489" y="5085"/>
                  <a:pt x="4287" y="4859"/>
                  <a:pt x="4287" y="4609"/>
                </a:cubicBezTo>
                <a:lnTo>
                  <a:pt x="4287" y="3358"/>
                </a:lnTo>
                <a:lnTo>
                  <a:pt x="4561" y="2227"/>
                </a:lnTo>
                <a:close/>
                <a:moveTo>
                  <a:pt x="2620" y="1727"/>
                </a:moveTo>
                <a:lnTo>
                  <a:pt x="2858" y="1870"/>
                </a:lnTo>
                <a:lnTo>
                  <a:pt x="906" y="5228"/>
                </a:lnTo>
                <a:lnTo>
                  <a:pt x="668" y="5097"/>
                </a:lnTo>
                <a:lnTo>
                  <a:pt x="2620" y="1727"/>
                </a:lnTo>
                <a:close/>
                <a:moveTo>
                  <a:pt x="3108" y="4656"/>
                </a:moveTo>
                <a:cubicBezTo>
                  <a:pt x="3215" y="4656"/>
                  <a:pt x="3299" y="4704"/>
                  <a:pt x="3358" y="4799"/>
                </a:cubicBezTo>
                <a:cubicBezTo>
                  <a:pt x="3465" y="4942"/>
                  <a:pt x="3442" y="5156"/>
                  <a:pt x="3287" y="5251"/>
                </a:cubicBezTo>
                <a:lnTo>
                  <a:pt x="2263" y="6013"/>
                </a:lnTo>
                <a:cubicBezTo>
                  <a:pt x="2200" y="6057"/>
                  <a:pt x="2130" y="6079"/>
                  <a:pt x="2062" y="6079"/>
                </a:cubicBezTo>
                <a:cubicBezTo>
                  <a:pt x="1964" y="6079"/>
                  <a:pt x="1869" y="6033"/>
                  <a:pt x="1799" y="5942"/>
                </a:cubicBezTo>
                <a:cubicBezTo>
                  <a:pt x="1691" y="5799"/>
                  <a:pt x="1727" y="5597"/>
                  <a:pt x="1870" y="5478"/>
                </a:cubicBezTo>
                <a:lnTo>
                  <a:pt x="2918" y="4716"/>
                </a:lnTo>
                <a:cubicBezTo>
                  <a:pt x="2977" y="4680"/>
                  <a:pt x="3037" y="4656"/>
                  <a:pt x="3108" y="4656"/>
                </a:cubicBezTo>
                <a:close/>
                <a:moveTo>
                  <a:pt x="3739" y="5418"/>
                </a:moveTo>
                <a:cubicBezTo>
                  <a:pt x="3823" y="5418"/>
                  <a:pt x="3918" y="5478"/>
                  <a:pt x="3977" y="5549"/>
                </a:cubicBezTo>
                <a:cubicBezTo>
                  <a:pt x="4073" y="5704"/>
                  <a:pt x="4049" y="5906"/>
                  <a:pt x="3894" y="6013"/>
                </a:cubicBezTo>
                <a:lnTo>
                  <a:pt x="3084" y="6609"/>
                </a:lnTo>
                <a:cubicBezTo>
                  <a:pt x="3021" y="6653"/>
                  <a:pt x="2952" y="6675"/>
                  <a:pt x="2885" y="6675"/>
                </a:cubicBezTo>
                <a:cubicBezTo>
                  <a:pt x="2788" y="6675"/>
                  <a:pt x="2695" y="6629"/>
                  <a:pt x="2632" y="6537"/>
                </a:cubicBezTo>
                <a:cubicBezTo>
                  <a:pt x="2525" y="6394"/>
                  <a:pt x="2561" y="6180"/>
                  <a:pt x="2703" y="6073"/>
                </a:cubicBezTo>
                <a:lnTo>
                  <a:pt x="3489" y="5513"/>
                </a:lnTo>
                <a:cubicBezTo>
                  <a:pt x="3525" y="5490"/>
                  <a:pt x="3549" y="5466"/>
                  <a:pt x="3585" y="5454"/>
                </a:cubicBezTo>
                <a:cubicBezTo>
                  <a:pt x="3632" y="5430"/>
                  <a:pt x="3680" y="5418"/>
                  <a:pt x="3739" y="5418"/>
                </a:cubicBezTo>
                <a:close/>
                <a:moveTo>
                  <a:pt x="4269" y="6177"/>
                </a:moveTo>
                <a:cubicBezTo>
                  <a:pt x="4367" y="6177"/>
                  <a:pt x="4461" y="6221"/>
                  <a:pt x="4525" y="6299"/>
                </a:cubicBezTo>
                <a:cubicBezTo>
                  <a:pt x="4632" y="6442"/>
                  <a:pt x="4597" y="6656"/>
                  <a:pt x="4454" y="6764"/>
                </a:cubicBezTo>
                <a:lnTo>
                  <a:pt x="3882" y="7192"/>
                </a:lnTo>
                <a:cubicBezTo>
                  <a:pt x="3823" y="7232"/>
                  <a:pt x="3747" y="7255"/>
                  <a:pt x="3683" y="7255"/>
                </a:cubicBezTo>
                <a:cubicBezTo>
                  <a:pt x="3669" y="7255"/>
                  <a:pt x="3656" y="7254"/>
                  <a:pt x="3644" y="7252"/>
                </a:cubicBezTo>
                <a:cubicBezTo>
                  <a:pt x="3549" y="7240"/>
                  <a:pt x="3477" y="7192"/>
                  <a:pt x="3442" y="7121"/>
                </a:cubicBezTo>
                <a:cubicBezTo>
                  <a:pt x="3335" y="6966"/>
                  <a:pt x="3358" y="6775"/>
                  <a:pt x="3513" y="6656"/>
                </a:cubicBezTo>
                <a:lnTo>
                  <a:pt x="4061" y="6252"/>
                </a:lnTo>
                <a:lnTo>
                  <a:pt x="4073" y="6240"/>
                </a:lnTo>
                <a:cubicBezTo>
                  <a:pt x="4135" y="6197"/>
                  <a:pt x="4203" y="6177"/>
                  <a:pt x="4269" y="6177"/>
                </a:cubicBezTo>
                <a:close/>
                <a:moveTo>
                  <a:pt x="2799" y="2549"/>
                </a:moveTo>
                <a:lnTo>
                  <a:pt x="3061" y="2715"/>
                </a:lnTo>
                <a:cubicBezTo>
                  <a:pt x="3086" y="2724"/>
                  <a:pt x="3105" y="2732"/>
                  <a:pt x="3127" y="2732"/>
                </a:cubicBezTo>
                <a:cubicBezTo>
                  <a:pt x="3136" y="2732"/>
                  <a:pt x="3145" y="2731"/>
                  <a:pt x="3156" y="2727"/>
                </a:cubicBezTo>
                <a:lnTo>
                  <a:pt x="3858" y="2656"/>
                </a:lnTo>
                <a:lnTo>
                  <a:pt x="4108" y="2751"/>
                </a:lnTo>
                <a:lnTo>
                  <a:pt x="3954" y="3335"/>
                </a:lnTo>
                <a:lnTo>
                  <a:pt x="3954" y="3370"/>
                </a:lnTo>
                <a:lnTo>
                  <a:pt x="3954" y="4632"/>
                </a:lnTo>
                <a:cubicBezTo>
                  <a:pt x="3954" y="5061"/>
                  <a:pt x="4299" y="5406"/>
                  <a:pt x="4728" y="5406"/>
                </a:cubicBezTo>
                <a:cubicBezTo>
                  <a:pt x="5168" y="5406"/>
                  <a:pt x="5501" y="5061"/>
                  <a:pt x="5501" y="4632"/>
                </a:cubicBezTo>
                <a:lnTo>
                  <a:pt x="5501" y="3406"/>
                </a:lnTo>
                <a:lnTo>
                  <a:pt x="5537" y="3370"/>
                </a:lnTo>
                <a:lnTo>
                  <a:pt x="8621" y="5049"/>
                </a:lnTo>
                <a:cubicBezTo>
                  <a:pt x="8811" y="5109"/>
                  <a:pt x="8871" y="5299"/>
                  <a:pt x="8776" y="5466"/>
                </a:cubicBezTo>
                <a:cubicBezTo>
                  <a:pt x="8718" y="5573"/>
                  <a:pt x="8609" y="5634"/>
                  <a:pt x="8492" y="5634"/>
                </a:cubicBezTo>
                <a:cubicBezTo>
                  <a:pt x="8440" y="5634"/>
                  <a:pt x="8386" y="5622"/>
                  <a:pt x="8335" y="5597"/>
                </a:cubicBezTo>
                <a:lnTo>
                  <a:pt x="6621" y="4656"/>
                </a:lnTo>
                <a:cubicBezTo>
                  <a:pt x="6599" y="4645"/>
                  <a:pt x="6574" y="4640"/>
                  <a:pt x="6550" y="4640"/>
                </a:cubicBezTo>
                <a:cubicBezTo>
                  <a:pt x="6497" y="4640"/>
                  <a:pt x="6447" y="4666"/>
                  <a:pt x="6430" y="4716"/>
                </a:cubicBezTo>
                <a:cubicBezTo>
                  <a:pt x="6383" y="4799"/>
                  <a:pt x="6418" y="4882"/>
                  <a:pt x="6490" y="4918"/>
                </a:cubicBezTo>
                <a:lnTo>
                  <a:pt x="7918" y="5692"/>
                </a:lnTo>
                <a:cubicBezTo>
                  <a:pt x="8085" y="5775"/>
                  <a:pt x="8145" y="5966"/>
                  <a:pt x="8049" y="6133"/>
                </a:cubicBezTo>
                <a:cubicBezTo>
                  <a:pt x="7985" y="6245"/>
                  <a:pt x="7877" y="6309"/>
                  <a:pt x="7766" y="6309"/>
                </a:cubicBezTo>
                <a:cubicBezTo>
                  <a:pt x="7713" y="6309"/>
                  <a:pt x="7659" y="6294"/>
                  <a:pt x="7609" y="6263"/>
                </a:cubicBezTo>
                <a:lnTo>
                  <a:pt x="6144" y="5478"/>
                </a:lnTo>
                <a:cubicBezTo>
                  <a:pt x="6122" y="5463"/>
                  <a:pt x="6097" y="5456"/>
                  <a:pt x="6073" y="5456"/>
                </a:cubicBezTo>
                <a:cubicBezTo>
                  <a:pt x="6020" y="5456"/>
                  <a:pt x="5970" y="5488"/>
                  <a:pt x="5954" y="5537"/>
                </a:cubicBezTo>
                <a:cubicBezTo>
                  <a:pt x="5906" y="5609"/>
                  <a:pt x="5942" y="5704"/>
                  <a:pt x="6013" y="5728"/>
                </a:cubicBezTo>
                <a:lnTo>
                  <a:pt x="7192" y="6371"/>
                </a:lnTo>
                <a:cubicBezTo>
                  <a:pt x="7347" y="6466"/>
                  <a:pt x="7395" y="6656"/>
                  <a:pt x="7323" y="6823"/>
                </a:cubicBezTo>
                <a:cubicBezTo>
                  <a:pt x="7255" y="6925"/>
                  <a:pt x="7139" y="6984"/>
                  <a:pt x="7018" y="6984"/>
                </a:cubicBezTo>
                <a:cubicBezTo>
                  <a:pt x="6969" y="6984"/>
                  <a:pt x="6919" y="6975"/>
                  <a:pt x="6871" y="6954"/>
                </a:cubicBezTo>
                <a:lnTo>
                  <a:pt x="5644" y="6287"/>
                </a:lnTo>
                <a:cubicBezTo>
                  <a:pt x="5616" y="6271"/>
                  <a:pt x="5587" y="6263"/>
                  <a:pt x="5560" y="6263"/>
                </a:cubicBezTo>
                <a:cubicBezTo>
                  <a:pt x="5509" y="6263"/>
                  <a:pt x="5465" y="6292"/>
                  <a:pt x="5442" y="6347"/>
                </a:cubicBezTo>
                <a:cubicBezTo>
                  <a:pt x="5406" y="6418"/>
                  <a:pt x="5430" y="6502"/>
                  <a:pt x="5501" y="6537"/>
                </a:cubicBezTo>
                <a:lnTo>
                  <a:pt x="6454" y="7061"/>
                </a:lnTo>
                <a:cubicBezTo>
                  <a:pt x="6609" y="7145"/>
                  <a:pt x="6668" y="7335"/>
                  <a:pt x="6597" y="7502"/>
                </a:cubicBezTo>
                <a:cubicBezTo>
                  <a:pt x="6531" y="7609"/>
                  <a:pt x="6419" y="7670"/>
                  <a:pt x="6301" y="7670"/>
                </a:cubicBezTo>
                <a:cubicBezTo>
                  <a:pt x="6249" y="7670"/>
                  <a:pt x="6196" y="7658"/>
                  <a:pt x="6144" y="7633"/>
                </a:cubicBezTo>
                <a:lnTo>
                  <a:pt x="5478" y="7264"/>
                </a:lnTo>
                <a:cubicBezTo>
                  <a:pt x="5478" y="7133"/>
                  <a:pt x="5430" y="7002"/>
                  <a:pt x="5347" y="6883"/>
                </a:cubicBezTo>
                <a:cubicBezTo>
                  <a:pt x="5228" y="6728"/>
                  <a:pt x="5061" y="6644"/>
                  <a:pt x="4882" y="6644"/>
                </a:cubicBezTo>
                <a:lnTo>
                  <a:pt x="4882" y="6597"/>
                </a:lnTo>
                <a:cubicBezTo>
                  <a:pt x="4906" y="6430"/>
                  <a:pt x="4870" y="6263"/>
                  <a:pt x="4763" y="6133"/>
                </a:cubicBezTo>
                <a:cubicBezTo>
                  <a:pt x="4644" y="5990"/>
                  <a:pt x="4478" y="5894"/>
                  <a:pt x="4299" y="5894"/>
                </a:cubicBezTo>
                <a:lnTo>
                  <a:pt x="4299" y="5847"/>
                </a:lnTo>
                <a:cubicBezTo>
                  <a:pt x="4335" y="5692"/>
                  <a:pt x="4287" y="5525"/>
                  <a:pt x="4180" y="5394"/>
                </a:cubicBezTo>
                <a:cubicBezTo>
                  <a:pt x="4061" y="5240"/>
                  <a:pt x="3894" y="5156"/>
                  <a:pt x="3716" y="5156"/>
                </a:cubicBezTo>
                <a:lnTo>
                  <a:pt x="3716" y="5109"/>
                </a:lnTo>
                <a:cubicBezTo>
                  <a:pt x="3751" y="4942"/>
                  <a:pt x="3704" y="4775"/>
                  <a:pt x="3596" y="4644"/>
                </a:cubicBezTo>
                <a:cubicBezTo>
                  <a:pt x="3476" y="4488"/>
                  <a:pt x="3297" y="4404"/>
                  <a:pt x="3111" y="4404"/>
                </a:cubicBezTo>
                <a:cubicBezTo>
                  <a:pt x="2984" y="4404"/>
                  <a:pt x="2855" y="4443"/>
                  <a:pt x="2739" y="4525"/>
                </a:cubicBezTo>
                <a:lnTo>
                  <a:pt x="1715" y="5275"/>
                </a:lnTo>
                <a:lnTo>
                  <a:pt x="1334" y="5073"/>
                </a:lnTo>
                <a:lnTo>
                  <a:pt x="2799" y="2549"/>
                </a:lnTo>
                <a:close/>
                <a:moveTo>
                  <a:pt x="4855" y="6920"/>
                </a:moveTo>
                <a:cubicBezTo>
                  <a:pt x="4953" y="6920"/>
                  <a:pt x="5045" y="6960"/>
                  <a:pt x="5109" y="7037"/>
                </a:cubicBezTo>
                <a:cubicBezTo>
                  <a:pt x="5168" y="7133"/>
                  <a:pt x="5192" y="7228"/>
                  <a:pt x="5180" y="7299"/>
                </a:cubicBezTo>
                <a:cubicBezTo>
                  <a:pt x="5168" y="7383"/>
                  <a:pt x="5120" y="7466"/>
                  <a:pt x="5049" y="7526"/>
                </a:cubicBezTo>
                <a:lnTo>
                  <a:pt x="4704" y="7776"/>
                </a:lnTo>
                <a:cubicBezTo>
                  <a:pt x="4643" y="7818"/>
                  <a:pt x="4574" y="7838"/>
                  <a:pt x="4507" y="7838"/>
                </a:cubicBezTo>
                <a:cubicBezTo>
                  <a:pt x="4404" y="7838"/>
                  <a:pt x="4304" y="7791"/>
                  <a:pt x="4239" y="7704"/>
                </a:cubicBezTo>
                <a:cubicBezTo>
                  <a:pt x="4132" y="7549"/>
                  <a:pt x="4168" y="7347"/>
                  <a:pt x="4311" y="7240"/>
                </a:cubicBezTo>
                <a:lnTo>
                  <a:pt x="4644" y="7002"/>
                </a:lnTo>
                <a:lnTo>
                  <a:pt x="4656" y="6978"/>
                </a:lnTo>
                <a:cubicBezTo>
                  <a:pt x="4719" y="6939"/>
                  <a:pt x="4788" y="6920"/>
                  <a:pt x="4855" y="6920"/>
                </a:cubicBezTo>
                <a:close/>
                <a:moveTo>
                  <a:pt x="172" y="0"/>
                </a:moveTo>
                <a:cubicBezTo>
                  <a:pt x="121" y="0"/>
                  <a:pt x="72" y="29"/>
                  <a:pt x="48" y="84"/>
                </a:cubicBezTo>
                <a:cubicBezTo>
                  <a:pt x="1" y="156"/>
                  <a:pt x="25" y="239"/>
                  <a:pt x="108" y="287"/>
                </a:cubicBezTo>
                <a:lnTo>
                  <a:pt x="2346" y="1584"/>
                </a:lnTo>
                <a:lnTo>
                  <a:pt x="406" y="4942"/>
                </a:lnTo>
                <a:lnTo>
                  <a:pt x="251" y="4847"/>
                </a:lnTo>
                <a:cubicBezTo>
                  <a:pt x="226" y="4830"/>
                  <a:pt x="199" y="4822"/>
                  <a:pt x="172" y="4822"/>
                </a:cubicBezTo>
                <a:cubicBezTo>
                  <a:pt x="121" y="4822"/>
                  <a:pt x="72" y="4851"/>
                  <a:pt x="48" y="4906"/>
                </a:cubicBezTo>
                <a:cubicBezTo>
                  <a:pt x="1" y="4978"/>
                  <a:pt x="25" y="5061"/>
                  <a:pt x="108" y="5109"/>
                </a:cubicBezTo>
                <a:lnTo>
                  <a:pt x="894" y="5549"/>
                </a:lnTo>
                <a:cubicBezTo>
                  <a:pt x="919" y="5566"/>
                  <a:pt x="947" y="5574"/>
                  <a:pt x="975" y="5574"/>
                </a:cubicBezTo>
                <a:cubicBezTo>
                  <a:pt x="1025" y="5574"/>
                  <a:pt x="1073" y="5548"/>
                  <a:pt x="1096" y="5501"/>
                </a:cubicBezTo>
                <a:lnTo>
                  <a:pt x="1215" y="5299"/>
                </a:lnTo>
                <a:lnTo>
                  <a:pt x="1525" y="5466"/>
                </a:lnTo>
                <a:cubicBezTo>
                  <a:pt x="1430" y="5680"/>
                  <a:pt x="1441" y="5918"/>
                  <a:pt x="1572" y="6121"/>
                </a:cubicBezTo>
                <a:cubicBezTo>
                  <a:pt x="1691" y="6287"/>
                  <a:pt x="1882" y="6371"/>
                  <a:pt x="2084" y="6371"/>
                </a:cubicBezTo>
                <a:cubicBezTo>
                  <a:pt x="2144" y="6371"/>
                  <a:pt x="2215" y="6359"/>
                  <a:pt x="2275" y="6347"/>
                </a:cubicBezTo>
                <a:cubicBezTo>
                  <a:pt x="2275" y="6478"/>
                  <a:pt x="2322" y="6597"/>
                  <a:pt x="2394" y="6716"/>
                </a:cubicBezTo>
                <a:cubicBezTo>
                  <a:pt x="2513" y="6883"/>
                  <a:pt x="2703" y="6966"/>
                  <a:pt x="2882" y="6966"/>
                </a:cubicBezTo>
                <a:cubicBezTo>
                  <a:pt x="2942" y="6966"/>
                  <a:pt x="3013" y="6954"/>
                  <a:pt x="3073" y="6942"/>
                </a:cubicBezTo>
                <a:cubicBezTo>
                  <a:pt x="3073" y="7061"/>
                  <a:pt x="3120" y="7192"/>
                  <a:pt x="3192" y="7299"/>
                </a:cubicBezTo>
                <a:cubicBezTo>
                  <a:pt x="3299" y="7430"/>
                  <a:pt x="3430" y="7514"/>
                  <a:pt x="3596" y="7549"/>
                </a:cubicBezTo>
                <a:cubicBezTo>
                  <a:pt x="3632" y="7549"/>
                  <a:pt x="3656" y="7561"/>
                  <a:pt x="3704" y="7561"/>
                </a:cubicBezTo>
                <a:cubicBezTo>
                  <a:pt x="3763" y="7561"/>
                  <a:pt x="3835" y="7549"/>
                  <a:pt x="3894" y="7537"/>
                </a:cubicBezTo>
                <a:cubicBezTo>
                  <a:pt x="3894" y="7668"/>
                  <a:pt x="3942" y="7787"/>
                  <a:pt x="4013" y="7895"/>
                </a:cubicBezTo>
                <a:cubicBezTo>
                  <a:pt x="4120" y="8026"/>
                  <a:pt x="4251" y="8109"/>
                  <a:pt x="4418" y="8145"/>
                </a:cubicBezTo>
                <a:cubicBezTo>
                  <a:pt x="4442" y="8145"/>
                  <a:pt x="4478" y="8157"/>
                  <a:pt x="4525" y="8157"/>
                </a:cubicBezTo>
                <a:cubicBezTo>
                  <a:pt x="4656" y="8157"/>
                  <a:pt x="4775" y="8109"/>
                  <a:pt x="4882" y="8037"/>
                </a:cubicBezTo>
                <a:lnTo>
                  <a:pt x="5216" y="7787"/>
                </a:lnTo>
                <a:cubicBezTo>
                  <a:pt x="5299" y="7728"/>
                  <a:pt x="5359" y="7668"/>
                  <a:pt x="5394" y="7597"/>
                </a:cubicBezTo>
                <a:lnTo>
                  <a:pt x="6013" y="7918"/>
                </a:lnTo>
                <a:cubicBezTo>
                  <a:pt x="6097" y="7966"/>
                  <a:pt x="6204" y="7990"/>
                  <a:pt x="6311" y="7990"/>
                </a:cubicBezTo>
                <a:cubicBezTo>
                  <a:pt x="6371" y="7990"/>
                  <a:pt x="6430" y="7978"/>
                  <a:pt x="6490" y="7966"/>
                </a:cubicBezTo>
                <a:cubicBezTo>
                  <a:pt x="6644" y="7918"/>
                  <a:pt x="6787" y="7811"/>
                  <a:pt x="6859" y="7668"/>
                </a:cubicBezTo>
                <a:cubicBezTo>
                  <a:pt x="6918" y="7549"/>
                  <a:pt x="6942" y="7430"/>
                  <a:pt x="6930" y="7299"/>
                </a:cubicBezTo>
                <a:cubicBezTo>
                  <a:pt x="6966" y="7299"/>
                  <a:pt x="7002" y="7311"/>
                  <a:pt x="7049" y="7311"/>
                </a:cubicBezTo>
                <a:cubicBezTo>
                  <a:pt x="7275" y="7311"/>
                  <a:pt x="7478" y="7192"/>
                  <a:pt x="7597" y="6990"/>
                </a:cubicBezTo>
                <a:cubicBezTo>
                  <a:pt x="7656" y="6871"/>
                  <a:pt x="7692" y="6740"/>
                  <a:pt x="7680" y="6609"/>
                </a:cubicBezTo>
                <a:cubicBezTo>
                  <a:pt x="7716" y="6609"/>
                  <a:pt x="7752" y="6633"/>
                  <a:pt x="7799" y="6633"/>
                </a:cubicBezTo>
                <a:cubicBezTo>
                  <a:pt x="8014" y="6633"/>
                  <a:pt x="8228" y="6514"/>
                  <a:pt x="8347" y="6299"/>
                </a:cubicBezTo>
                <a:cubicBezTo>
                  <a:pt x="8407" y="6180"/>
                  <a:pt x="8430" y="6061"/>
                  <a:pt x="8418" y="5930"/>
                </a:cubicBezTo>
                <a:cubicBezTo>
                  <a:pt x="8454" y="5930"/>
                  <a:pt x="8490" y="5942"/>
                  <a:pt x="8538" y="5942"/>
                </a:cubicBezTo>
                <a:cubicBezTo>
                  <a:pt x="8597" y="5942"/>
                  <a:pt x="8657" y="5930"/>
                  <a:pt x="8716" y="5918"/>
                </a:cubicBezTo>
                <a:cubicBezTo>
                  <a:pt x="8883" y="5871"/>
                  <a:pt x="9014" y="5763"/>
                  <a:pt x="9085" y="5621"/>
                </a:cubicBezTo>
                <a:cubicBezTo>
                  <a:pt x="9169" y="5466"/>
                  <a:pt x="9192" y="5299"/>
                  <a:pt x="9133" y="5144"/>
                </a:cubicBezTo>
                <a:cubicBezTo>
                  <a:pt x="9121" y="5097"/>
                  <a:pt x="9109" y="5061"/>
                  <a:pt x="9085" y="5037"/>
                </a:cubicBezTo>
                <a:lnTo>
                  <a:pt x="9347" y="4859"/>
                </a:lnTo>
                <a:lnTo>
                  <a:pt x="9478" y="5037"/>
                </a:lnTo>
                <a:cubicBezTo>
                  <a:pt x="9506" y="5072"/>
                  <a:pt x="9550" y="5090"/>
                  <a:pt x="9593" y="5090"/>
                </a:cubicBezTo>
                <a:cubicBezTo>
                  <a:pt x="9625" y="5090"/>
                  <a:pt x="9656" y="5081"/>
                  <a:pt x="9681" y="5061"/>
                </a:cubicBezTo>
                <a:lnTo>
                  <a:pt x="10085" y="4739"/>
                </a:lnTo>
                <a:cubicBezTo>
                  <a:pt x="10121" y="4668"/>
                  <a:pt x="10133" y="4573"/>
                  <a:pt x="10085" y="4513"/>
                </a:cubicBezTo>
                <a:cubicBezTo>
                  <a:pt x="10065" y="4479"/>
                  <a:pt x="10019" y="4460"/>
                  <a:pt x="9974" y="4460"/>
                </a:cubicBezTo>
                <a:cubicBezTo>
                  <a:pt x="9941" y="4460"/>
                  <a:pt x="9908" y="4470"/>
                  <a:pt x="9883" y="4489"/>
                </a:cubicBezTo>
                <a:lnTo>
                  <a:pt x="9585" y="4704"/>
                </a:lnTo>
                <a:lnTo>
                  <a:pt x="7252" y="1644"/>
                </a:lnTo>
                <a:lnTo>
                  <a:pt x="8585" y="775"/>
                </a:lnTo>
                <a:cubicBezTo>
                  <a:pt x="8657" y="739"/>
                  <a:pt x="8680" y="644"/>
                  <a:pt x="8633" y="572"/>
                </a:cubicBezTo>
                <a:cubicBezTo>
                  <a:pt x="8602" y="526"/>
                  <a:pt x="8556" y="500"/>
                  <a:pt x="8505" y="500"/>
                </a:cubicBezTo>
                <a:cubicBezTo>
                  <a:pt x="8478" y="500"/>
                  <a:pt x="8448" y="508"/>
                  <a:pt x="8418" y="525"/>
                </a:cubicBezTo>
                <a:lnTo>
                  <a:pt x="6954" y="1477"/>
                </a:lnTo>
                <a:cubicBezTo>
                  <a:pt x="6871" y="1525"/>
                  <a:pt x="6859" y="1632"/>
                  <a:pt x="6906" y="1680"/>
                </a:cubicBezTo>
                <a:lnTo>
                  <a:pt x="7168" y="2037"/>
                </a:lnTo>
                <a:lnTo>
                  <a:pt x="6978" y="2192"/>
                </a:lnTo>
                <a:lnTo>
                  <a:pt x="6216" y="1942"/>
                </a:lnTo>
                <a:cubicBezTo>
                  <a:pt x="6204" y="1942"/>
                  <a:pt x="6192" y="1918"/>
                  <a:pt x="6180" y="1918"/>
                </a:cubicBezTo>
                <a:lnTo>
                  <a:pt x="4430" y="1918"/>
                </a:lnTo>
                <a:cubicBezTo>
                  <a:pt x="4358" y="1918"/>
                  <a:pt x="4299" y="1965"/>
                  <a:pt x="4287" y="2037"/>
                </a:cubicBezTo>
                <a:lnTo>
                  <a:pt x="4180" y="2430"/>
                </a:lnTo>
                <a:lnTo>
                  <a:pt x="3930" y="2323"/>
                </a:lnTo>
                <a:cubicBezTo>
                  <a:pt x="3894" y="2311"/>
                  <a:pt x="3882" y="2311"/>
                  <a:pt x="3846" y="2311"/>
                </a:cubicBezTo>
                <a:lnTo>
                  <a:pt x="3168" y="2382"/>
                </a:lnTo>
                <a:lnTo>
                  <a:pt x="2930" y="2251"/>
                </a:lnTo>
                <a:lnTo>
                  <a:pt x="3156" y="1858"/>
                </a:lnTo>
                <a:cubicBezTo>
                  <a:pt x="3192" y="1787"/>
                  <a:pt x="3168" y="1703"/>
                  <a:pt x="3096" y="1656"/>
                </a:cubicBezTo>
                <a:lnTo>
                  <a:pt x="251" y="25"/>
                </a:lnTo>
                <a:cubicBezTo>
                  <a:pt x="226" y="8"/>
                  <a:pt x="199" y="0"/>
                  <a:pt x="172" y="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6444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>
          <a:extLst>
            <a:ext uri="{FF2B5EF4-FFF2-40B4-BE49-F238E27FC236}">
              <a16:creationId xmlns:a16="http://schemas.microsoft.com/office/drawing/2014/main" id="{D853E546-0092-1D67-A30A-5804E05CA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>
            <a:extLst>
              <a:ext uri="{FF2B5EF4-FFF2-40B4-BE49-F238E27FC236}">
                <a16:creationId xmlns:a16="http://schemas.microsoft.com/office/drawing/2014/main" id="{DC278A08-110E-71CF-684E-5B2223A5C3D4}"/>
              </a:ext>
            </a:extLst>
          </p:cNvPr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9">
            <a:extLst>
              <a:ext uri="{FF2B5EF4-FFF2-40B4-BE49-F238E27FC236}">
                <a16:creationId xmlns:a16="http://schemas.microsoft.com/office/drawing/2014/main" id="{0C67336C-25FB-0B54-A4E6-8B3D3097106B}"/>
              </a:ext>
            </a:extLst>
          </p:cNvPr>
          <p:cNvSpPr/>
          <p:nvPr/>
        </p:nvSpPr>
        <p:spPr>
          <a:xfrm>
            <a:off x="696365" y="1062989"/>
            <a:ext cx="3647036" cy="107753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p49">
            <a:extLst>
              <a:ext uri="{FF2B5EF4-FFF2-40B4-BE49-F238E27FC236}">
                <a16:creationId xmlns:a16="http://schemas.microsoft.com/office/drawing/2014/main" id="{DA8919B0-AD34-497C-272B-6AD11868113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79064" y="295425"/>
            <a:ext cx="4506788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VALUE WE BRING IN</a:t>
            </a:r>
            <a:endParaRPr dirty="0"/>
          </a:p>
        </p:txBody>
      </p:sp>
      <p:sp>
        <p:nvSpPr>
          <p:cNvPr id="557" name="Google Shape;557;p49">
            <a:extLst>
              <a:ext uri="{FF2B5EF4-FFF2-40B4-BE49-F238E27FC236}">
                <a16:creationId xmlns:a16="http://schemas.microsoft.com/office/drawing/2014/main" id="{77DBA067-66F6-0877-C805-3E70C4109C4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34301" y="2185049"/>
            <a:ext cx="2298674" cy="1983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With </a:t>
            </a:r>
            <a:r>
              <a:rPr lang="en-US" sz="1600" b="1" dirty="0"/>
              <a:t>reliable shipping systems </a:t>
            </a:r>
            <a:r>
              <a:rPr lang="en-US" sz="1600" dirty="0"/>
              <a:t>and experience serving over 20 countries, we meet international standards, ensuring timely delivery and customer satisfaction.</a:t>
            </a:r>
          </a:p>
        </p:txBody>
      </p:sp>
      <p:sp>
        <p:nvSpPr>
          <p:cNvPr id="560" name="Google Shape;560;p49">
            <a:extLst>
              <a:ext uri="{FF2B5EF4-FFF2-40B4-BE49-F238E27FC236}">
                <a16:creationId xmlns:a16="http://schemas.microsoft.com/office/drawing/2014/main" id="{C5F649B8-C5C1-EDB9-C9BB-719310183FF4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1489498" y="1762400"/>
            <a:ext cx="2762462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s-E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GLOBAL EXPERIENCE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Google Shape;7049;p64">
            <a:extLst>
              <a:ext uri="{FF2B5EF4-FFF2-40B4-BE49-F238E27FC236}">
                <a16:creationId xmlns:a16="http://schemas.microsoft.com/office/drawing/2014/main" id="{B5880108-40C6-C103-BE12-ED8B7C884372}"/>
              </a:ext>
            </a:extLst>
          </p:cNvPr>
          <p:cNvSpPr/>
          <p:nvPr/>
        </p:nvSpPr>
        <p:spPr>
          <a:xfrm>
            <a:off x="811777" y="1281983"/>
            <a:ext cx="677721" cy="683977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7392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1"/>
          <p:cNvPicPr preferRelativeResize="0"/>
          <p:nvPr/>
        </p:nvPicPr>
        <p:blipFill rotWithShape="1">
          <a:blip r:embed="rId3">
            <a:alphaModFix/>
          </a:blip>
          <a:srcRect t="189" b="179"/>
          <a:stretch/>
        </p:blipFill>
        <p:spPr>
          <a:xfrm>
            <a:off x="3981435" y="0"/>
            <a:ext cx="51625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1"/>
          <p:cNvSpPr/>
          <p:nvPr/>
        </p:nvSpPr>
        <p:spPr>
          <a:xfrm rot="5400000">
            <a:off x="1428875" y="205200"/>
            <a:ext cx="33588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51"/>
          <p:cNvSpPr txBox="1">
            <a:spLocks noGrp="1"/>
          </p:cNvSpPr>
          <p:nvPr>
            <p:ph type="subTitle" idx="1"/>
          </p:nvPr>
        </p:nvSpPr>
        <p:spPr>
          <a:xfrm>
            <a:off x="831199" y="2314225"/>
            <a:ext cx="4355943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chemeClr val="lt1"/>
                </a:solidFill>
              </a:rPr>
              <a:t>Email: victorzhang@126.com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 err="1">
                <a:solidFill>
                  <a:schemeClr val="lt1"/>
                </a:solidFill>
              </a:rPr>
              <a:t>Phone</a:t>
            </a:r>
            <a:r>
              <a:rPr lang="es-ES" dirty="0">
                <a:solidFill>
                  <a:schemeClr val="lt1"/>
                </a:solidFill>
              </a:rPr>
              <a:t>: +86-531-82992736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 err="1">
                <a:solidFill>
                  <a:schemeClr val="lt1"/>
                </a:solidFill>
              </a:rPr>
              <a:t>Official</a:t>
            </a:r>
            <a:r>
              <a:rPr lang="es-ES" dirty="0">
                <a:solidFill>
                  <a:schemeClr val="lt1"/>
                </a:solidFill>
              </a:rPr>
              <a:t> </a:t>
            </a:r>
            <a:r>
              <a:rPr lang="es-ES" dirty="0" err="1">
                <a:solidFill>
                  <a:schemeClr val="lt1"/>
                </a:solidFill>
              </a:rPr>
              <a:t>Website</a:t>
            </a:r>
            <a:r>
              <a:rPr lang="es-ES" dirty="0">
                <a:solidFill>
                  <a:schemeClr val="lt1"/>
                </a:solidFill>
              </a:rPr>
              <a:t>: </a:t>
            </a:r>
            <a:r>
              <a:rPr lang="es-ES" u="sng" dirty="0" err="1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www.qhpackage.com</a:t>
            </a:r>
            <a:endParaRPr lang="es-ES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 err="1">
                <a:solidFill>
                  <a:schemeClr val="lt1"/>
                </a:solidFill>
              </a:rPr>
              <a:t>Made</a:t>
            </a:r>
            <a:r>
              <a:rPr lang="es-ES" dirty="0">
                <a:solidFill>
                  <a:schemeClr val="lt1"/>
                </a:solidFill>
              </a:rPr>
              <a:t> in China </a:t>
            </a:r>
            <a:r>
              <a:rPr lang="es-ES" dirty="0" err="1">
                <a:solidFill>
                  <a:schemeClr val="lt1"/>
                </a:solidFill>
              </a:rPr>
              <a:t>Product</a:t>
            </a:r>
            <a:r>
              <a:rPr lang="es-ES" dirty="0">
                <a:solidFill>
                  <a:schemeClr val="lt1"/>
                </a:solidFill>
              </a:rPr>
              <a:t> Page: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u="sng" dirty="0" err="1">
                <a:solidFill>
                  <a:schemeClr val="accent4">
                    <a:lumMod val="60000"/>
                    <a:lumOff val="40000"/>
                  </a:schemeClr>
                </a:solidFill>
                <a:hlinkClick r:id="rId5"/>
              </a:rPr>
              <a:t>Quanhua</a:t>
            </a:r>
            <a:r>
              <a:rPr lang="es-ES" u="sng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5"/>
              </a:rPr>
              <a:t> </a:t>
            </a:r>
            <a:r>
              <a:rPr lang="es-ES" u="sng" dirty="0" err="1">
                <a:solidFill>
                  <a:schemeClr val="accent4">
                    <a:lumMod val="60000"/>
                    <a:lumOff val="40000"/>
                  </a:schemeClr>
                </a:solidFill>
                <a:hlinkClick r:id="rId5"/>
              </a:rPr>
              <a:t>Packaging</a:t>
            </a:r>
            <a:r>
              <a:rPr lang="es-ES" u="sng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5"/>
              </a:rPr>
              <a:t> </a:t>
            </a:r>
            <a:r>
              <a:rPr lang="es-ES" u="sng" dirty="0" err="1">
                <a:solidFill>
                  <a:schemeClr val="accent4">
                    <a:lumMod val="60000"/>
                    <a:lumOff val="40000"/>
                  </a:schemeClr>
                </a:solidFill>
                <a:hlinkClick r:id="rId5"/>
              </a:rPr>
              <a:t>on</a:t>
            </a:r>
            <a:r>
              <a:rPr lang="es-ES" u="sng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5"/>
              </a:rPr>
              <a:t> </a:t>
            </a:r>
            <a:r>
              <a:rPr lang="es-ES" u="sng" dirty="0" err="1">
                <a:solidFill>
                  <a:schemeClr val="accent4">
                    <a:lumMod val="60000"/>
                    <a:lumOff val="40000"/>
                  </a:schemeClr>
                </a:solidFill>
                <a:hlinkClick r:id="rId5"/>
              </a:rPr>
              <a:t>Made</a:t>
            </a:r>
            <a:r>
              <a:rPr lang="es-ES" u="sng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5"/>
              </a:rPr>
              <a:t> in China</a:t>
            </a:r>
            <a:endParaRPr lang="es-ES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579" name="Google Shape;579;p51"/>
          <p:cNvSpPr txBox="1">
            <a:spLocks noGrp="1"/>
          </p:cNvSpPr>
          <p:nvPr>
            <p:ph type="ctrTitle"/>
          </p:nvPr>
        </p:nvSpPr>
        <p:spPr>
          <a:xfrm>
            <a:off x="831200" y="376500"/>
            <a:ext cx="260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Contact Us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580" name="Google Shape;580;p51"/>
          <p:cNvSpPr/>
          <p:nvPr/>
        </p:nvSpPr>
        <p:spPr>
          <a:xfrm>
            <a:off x="4582622" y="3122649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581" name="Google Shape;581;p51"/>
          <p:cNvGrpSpPr/>
          <p:nvPr/>
        </p:nvGrpSpPr>
        <p:grpSpPr>
          <a:xfrm>
            <a:off x="4582431" y="2545611"/>
            <a:ext cx="346056" cy="345674"/>
            <a:chOff x="3303268" y="3817349"/>
            <a:chExt cx="346056" cy="345674"/>
          </a:xfrm>
        </p:grpSpPr>
        <p:sp>
          <p:nvSpPr>
            <p:cNvPr id="582" name="Google Shape;582;p51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3" name="Google Shape;583;p51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4" name="Google Shape;584;p51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5" name="Google Shape;585;p51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586" name="Google Shape;586;p51"/>
          <p:cNvGrpSpPr/>
          <p:nvPr/>
        </p:nvGrpSpPr>
        <p:grpSpPr>
          <a:xfrm>
            <a:off x="4582447" y="1968549"/>
            <a:ext cx="346024" cy="345674"/>
            <a:chOff x="4201447" y="3817349"/>
            <a:chExt cx="346024" cy="345674"/>
          </a:xfrm>
        </p:grpSpPr>
        <p:sp>
          <p:nvSpPr>
            <p:cNvPr id="587" name="Google Shape;587;p51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8" name="Google Shape;588;p51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>
          <a:extLst>
            <a:ext uri="{FF2B5EF4-FFF2-40B4-BE49-F238E27FC236}">
              <a16:creationId xmlns:a16="http://schemas.microsoft.com/office/drawing/2014/main" id="{87878679-F723-1F9E-F300-D1FEF0B6C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1">
            <a:extLst>
              <a:ext uri="{FF2B5EF4-FFF2-40B4-BE49-F238E27FC236}">
                <a16:creationId xmlns:a16="http://schemas.microsoft.com/office/drawing/2014/main" id="{6352A62C-D364-9FE7-91CC-E9DFA40135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9" b="179"/>
          <a:stretch/>
        </p:blipFill>
        <p:spPr>
          <a:xfrm>
            <a:off x="-46262" y="0"/>
            <a:ext cx="51625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1">
            <a:extLst>
              <a:ext uri="{FF2B5EF4-FFF2-40B4-BE49-F238E27FC236}">
                <a16:creationId xmlns:a16="http://schemas.microsoft.com/office/drawing/2014/main" id="{05F0E9F0-F24C-4CF7-22FB-2BEF2C22D17C}"/>
              </a:ext>
            </a:extLst>
          </p:cNvPr>
          <p:cNvSpPr/>
          <p:nvPr/>
        </p:nvSpPr>
        <p:spPr>
          <a:xfrm rot="5400000">
            <a:off x="4318619" y="18138"/>
            <a:ext cx="33588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51">
            <a:extLst>
              <a:ext uri="{FF2B5EF4-FFF2-40B4-BE49-F238E27FC236}">
                <a16:creationId xmlns:a16="http://schemas.microsoft.com/office/drawing/2014/main" id="{BFE88A9C-D868-39A5-45B8-47B71BF69A1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60217" y="2011670"/>
            <a:ext cx="3150236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We look forward to the opportunity to cooperate with your company.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579" name="Google Shape;579;p51">
            <a:extLst>
              <a:ext uri="{FF2B5EF4-FFF2-40B4-BE49-F238E27FC236}">
                <a16:creationId xmlns:a16="http://schemas.microsoft.com/office/drawing/2014/main" id="{DF9209E3-DF67-C547-C5CB-C428085A8C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3969" y="-2218"/>
            <a:ext cx="260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THANK YOU</a:t>
            </a:r>
            <a:endParaRPr sz="3000" dirty="0">
              <a:solidFill>
                <a:schemeClr val="lt1"/>
              </a:solidFill>
            </a:endParaRPr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id="{C7274F99-2BF5-891B-43C7-E87AF5ADA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81" y="2900229"/>
            <a:ext cx="2483707" cy="11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7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 txBox="1">
            <a:spLocks noGrp="1"/>
          </p:cNvSpPr>
          <p:nvPr>
            <p:ph type="ctrTitle"/>
          </p:nvPr>
        </p:nvSpPr>
        <p:spPr>
          <a:xfrm>
            <a:off x="720000" y="816510"/>
            <a:ext cx="3430200" cy="12915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ABOUT QUANHUA PACKAGING</a:t>
            </a:r>
          </a:p>
        </p:txBody>
      </p:sp>
      <p:sp>
        <p:nvSpPr>
          <p:cNvPr id="252" name="Google Shape;252;p37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 rotWithShape="1">
          <a:blip r:embed="rId3">
            <a:alphaModFix/>
          </a:blip>
          <a:srcRect l="25608" r="25613"/>
          <a:stretch/>
        </p:blipFill>
        <p:spPr>
          <a:xfrm>
            <a:off x="5381625" y="0"/>
            <a:ext cx="37623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1"/>
          </p:nvPr>
        </p:nvSpPr>
        <p:spPr>
          <a:xfrm flipH="1">
            <a:off x="1837837" y="2477394"/>
            <a:ext cx="2657176" cy="10887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Founded in </a:t>
            </a:r>
            <a:r>
              <a:rPr lang="en-US" b="1" dirty="0"/>
              <a:t>2000</a:t>
            </a:r>
            <a:r>
              <a:rPr lang="en-US" dirty="0"/>
              <a:t>, </a:t>
            </a:r>
            <a:r>
              <a:rPr lang="en-US" dirty="0" err="1"/>
              <a:t>Quanhua</a:t>
            </a:r>
            <a:r>
              <a:rPr lang="en-US" dirty="0"/>
              <a:t> Packaging is a leading manufacturer of </a:t>
            </a:r>
            <a:r>
              <a:rPr lang="en-US" b="1" dirty="0"/>
              <a:t>gable-top cartons</a:t>
            </a:r>
            <a:r>
              <a:rPr lang="en-US" dirty="0"/>
              <a:t> and </a:t>
            </a:r>
            <a:r>
              <a:rPr lang="en-US" b="1" dirty="0"/>
              <a:t>aseptic packaging solutions</a:t>
            </a:r>
            <a:r>
              <a:rPr lang="en-US" dirty="0"/>
              <a:t>, specializing in packaging that preserves the quality of liquid products.</a:t>
            </a:r>
          </a:p>
        </p:txBody>
      </p:sp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COMPANY</a:t>
            </a:r>
            <a:endParaRPr dirty="0"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4"/>
          <a:srcRect/>
          <a:stretch/>
        </p:blipFill>
        <p:spPr>
          <a:xfrm>
            <a:off x="5002499" y="1880825"/>
            <a:ext cx="2477799" cy="102449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ABOUT QUANHUA PACKAGING</a:t>
            </a:r>
            <a:endParaRPr lang="en-US" dirty="0"/>
          </a:p>
        </p:txBody>
      </p:sp>
      <p:sp>
        <p:nvSpPr>
          <p:cNvPr id="137" name="Google Shape;137;p27"/>
          <p:cNvSpPr txBox="1">
            <a:spLocks noGrp="1"/>
          </p:cNvSpPr>
          <p:nvPr>
            <p:ph type="subTitle" idx="4294967295"/>
          </p:nvPr>
        </p:nvSpPr>
        <p:spPr>
          <a:xfrm flipH="1">
            <a:off x="1233376" y="886025"/>
            <a:ext cx="5842180" cy="2744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 err="1"/>
              <a:t>Over</a:t>
            </a:r>
            <a:r>
              <a:rPr lang="es-ES" sz="1600" b="1" dirty="0"/>
              <a:t> 300 </a:t>
            </a:r>
            <a:r>
              <a:rPr lang="es-ES" sz="1600" b="1" dirty="0" err="1"/>
              <a:t>million</a:t>
            </a:r>
            <a:r>
              <a:rPr lang="es-ES" sz="1600" b="1" dirty="0"/>
              <a:t> </a:t>
            </a:r>
            <a:r>
              <a:rPr lang="es-ES" sz="1600" b="1" dirty="0" err="1"/>
              <a:t>units</a:t>
            </a:r>
            <a:r>
              <a:rPr lang="es-ES" sz="1600" b="1" dirty="0"/>
              <a:t> </a:t>
            </a:r>
            <a:r>
              <a:rPr lang="es-ES" sz="1600" dirty="0" err="1"/>
              <a:t>produced</a:t>
            </a:r>
            <a:r>
              <a:rPr lang="es-ES" sz="1600" dirty="0"/>
              <a:t> </a:t>
            </a:r>
            <a:r>
              <a:rPr lang="es-ES" sz="1600" dirty="0" err="1"/>
              <a:t>annually</a:t>
            </a:r>
            <a:r>
              <a:rPr lang="es-ES" sz="1600" dirty="0"/>
              <a:t>, </a:t>
            </a:r>
            <a:r>
              <a:rPr lang="es-ES" sz="1600" dirty="0" err="1"/>
              <a:t>ensuring</a:t>
            </a:r>
            <a:r>
              <a:rPr lang="es-ES" sz="1600" dirty="0"/>
              <a:t> </a:t>
            </a:r>
            <a:r>
              <a:rPr lang="es-ES" sz="1600" dirty="0" err="1"/>
              <a:t>we</a:t>
            </a:r>
            <a:r>
              <a:rPr lang="es-ES" sz="1600" dirty="0"/>
              <a:t> </a:t>
            </a:r>
            <a:r>
              <a:rPr lang="es-ES" sz="1600" dirty="0" err="1"/>
              <a:t>meet</a:t>
            </a:r>
            <a:r>
              <a:rPr lang="es-ES" sz="1600" dirty="0"/>
              <a:t> global </a:t>
            </a:r>
            <a:r>
              <a:rPr lang="es-ES" sz="1600" dirty="0" err="1"/>
              <a:t>demand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efficiency</a:t>
            </a:r>
            <a:r>
              <a:rPr lang="es-ES" sz="1600" dirty="0"/>
              <a:t> and </a:t>
            </a:r>
            <a:r>
              <a:rPr lang="es-ES" sz="1600" dirty="0" err="1"/>
              <a:t>reliability</a:t>
            </a:r>
            <a:r>
              <a:rPr lang="es-ES" sz="1600" dirty="0"/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/>
              <a:t>450 </a:t>
            </a:r>
            <a:r>
              <a:rPr lang="es-ES" sz="1600" b="1" dirty="0" err="1"/>
              <a:t>employees</a:t>
            </a:r>
            <a:r>
              <a:rPr lang="es-ES" sz="1600" b="1" dirty="0"/>
              <a:t> </a:t>
            </a:r>
            <a:r>
              <a:rPr lang="es-ES" sz="1600" dirty="0" err="1"/>
              <a:t>dedicated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delivering</a:t>
            </a:r>
            <a:r>
              <a:rPr lang="es-ES" sz="1600" dirty="0"/>
              <a:t> </a:t>
            </a:r>
            <a:r>
              <a:rPr lang="es-ES" sz="1600" dirty="0" err="1"/>
              <a:t>high-quality</a:t>
            </a:r>
            <a:r>
              <a:rPr lang="es-ES" sz="1600" dirty="0"/>
              <a:t> </a:t>
            </a:r>
            <a:r>
              <a:rPr lang="es-ES" sz="1600" dirty="0" err="1"/>
              <a:t>packaging</a:t>
            </a:r>
            <a:r>
              <a:rPr lang="es-ES" sz="1600" dirty="0"/>
              <a:t> </a:t>
            </a:r>
            <a:r>
              <a:rPr lang="es-ES" sz="1600" dirty="0" err="1"/>
              <a:t>solutions</a:t>
            </a:r>
            <a:r>
              <a:rPr lang="es-ES" sz="1600" dirty="0"/>
              <a:t> </a:t>
            </a:r>
            <a:r>
              <a:rPr lang="es-ES" sz="1600" dirty="0" err="1"/>
              <a:t>worldwide</a:t>
            </a:r>
            <a:r>
              <a:rPr lang="es-ES" sz="1600" dirty="0"/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err="1"/>
              <a:t>We</a:t>
            </a:r>
            <a:r>
              <a:rPr lang="es-ES" sz="1600" dirty="0"/>
              <a:t> serve </a:t>
            </a:r>
            <a:r>
              <a:rPr lang="es-ES" sz="1600" b="1" dirty="0" err="1"/>
              <a:t>customers</a:t>
            </a:r>
            <a:r>
              <a:rPr lang="es-ES" sz="1600" b="1" dirty="0"/>
              <a:t> in </a:t>
            </a:r>
            <a:r>
              <a:rPr lang="es-ES" sz="1600" b="1" dirty="0" err="1"/>
              <a:t>over</a:t>
            </a:r>
            <a:r>
              <a:rPr lang="es-ES" sz="1600" b="1" dirty="0"/>
              <a:t> 50 </a:t>
            </a:r>
            <a:r>
              <a:rPr lang="es-ES" sz="1600" b="1" dirty="0" err="1"/>
              <a:t>countries</a:t>
            </a:r>
            <a:r>
              <a:rPr lang="es-ES" sz="1600" dirty="0"/>
              <a:t>, </a:t>
            </a:r>
            <a:r>
              <a:rPr lang="es-ES" sz="1600" dirty="0" err="1"/>
              <a:t>with</a:t>
            </a:r>
            <a:r>
              <a:rPr lang="es-ES" sz="1600" dirty="0"/>
              <a:t> a </a:t>
            </a:r>
            <a:r>
              <a:rPr lang="es-ES" sz="1600" dirty="0" err="1"/>
              <a:t>strong</a:t>
            </a:r>
            <a:r>
              <a:rPr lang="es-ES" sz="1600" dirty="0"/>
              <a:t> </a:t>
            </a:r>
            <a:r>
              <a:rPr lang="es-ES" sz="1600" dirty="0" err="1"/>
              <a:t>focus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expanding</a:t>
            </a:r>
            <a:r>
              <a:rPr lang="es-ES" sz="1600" dirty="0"/>
              <a:t> </a:t>
            </a:r>
            <a:r>
              <a:rPr lang="es-ES" sz="1600" dirty="0" err="1"/>
              <a:t>into</a:t>
            </a:r>
            <a:r>
              <a:rPr lang="es-ES" sz="1600" dirty="0"/>
              <a:t> </a:t>
            </a:r>
            <a:r>
              <a:rPr lang="es-ES" sz="1600" b="1" dirty="0"/>
              <a:t>North </a:t>
            </a:r>
            <a:r>
              <a:rPr lang="es-ES" sz="1600" b="1" dirty="0" err="1"/>
              <a:t>America</a:t>
            </a:r>
            <a:r>
              <a:rPr lang="es-ES" sz="1600" dirty="0"/>
              <a:t>, </a:t>
            </a:r>
            <a:r>
              <a:rPr lang="es-ES" sz="1600" dirty="0" err="1"/>
              <a:t>particularly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b="1" dirty="0"/>
              <a:t>USA</a:t>
            </a:r>
            <a:r>
              <a:rPr lang="es-ES" sz="1600" dirty="0"/>
              <a:t> and </a:t>
            </a:r>
            <a:r>
              <a:rPr lang="es-ES" sz="1600" b="1" dirty="0" err="1"/>
              <a:t>Canada</a:t>
            </a:r>
            <a:r>
              <a:rPr lang="es-ES" sz="1600" dirty="0"/>
              <a:t>.</a:t>
            </a:r>
            <a:endParaRPr lang="es-E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38" name="Google Shape;138;p27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7"/>
          <p:cNvSpPr/>
          <p:nvPr/>
        </p:nvSpPr>
        <p:spPr>
          <a:xfrm rot="-5400000" flipH="1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7"/>
          <p:cNvSpPr txBox="1"/>
          <p:nvPr/>
        </p:nvSpPr>
        <p:spPr>
          <a:xfrm>
            <a:off x="714350" y="4124800"/>
            <a:ext cx="6214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Jinan </a:t>
            </a:r>
            <a:r>
              <a:rPr lang="es-ES" sz="1000" dirty="0" err="1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quanhua</a:t>
            </a:r>
            <a:r>
              <a:rPr lang="es-ES" sz="1000" dirty="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packing</a:t>
            </a:r>
            <a:r>
              <a:rPr lang="es-ES" sz="1000" dirty="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product</a:t>
            </a:r>
            <a:r>
              <a:rPr lang="es-ES" sz="1000" dirty="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 </a:t>
            </a:r>
            <a:r>
              <a:rPr lang="es-ES" sz="1000" dirty="0" err="1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co</a:t>
            </a:r>
            <a:r>
              <a:rPr lang="es-ES" sz="1000" dirty="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., Ltd.</a:t>
            </a:r>
          </a:p>
        </p:txBody>
      </p:sp>
      <p:sp>
        <p:nvSpPr>
          <p:cNvPr id="2" name="Google Shape;3391;p58">
            <a:extLst>
              <a:ext uri="{FF2B5EF4-FFF2-40B4-BE49-F238E27FC236}">
                <a16:creationId xmlns:a16="http://schemas.microsoft.com/office/drawing/2014/main" id="{C16AF969-59C1-7C5E-6305-7F448165DE96}"/>
              </a:ext>
            </a:extLst>
          </p:cNvPr>
          <p:cNvSpPr/>
          <p:nvPr/>
        </p:nvSpPr>
        <p:spPr>
          <a:xfrm>
            <a:off x="1136489" y="1023629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391;p58">
            <a:extLst>
              <a:ext uri="{FF2B5EF4-FFF2-40B4-BE49-F238E27FC236}">
                <a16:creationId xmlns:a16="http://schemas.microsoft.com/office/drawing/2014/main" id="{15EB4F30-69EF-6F01-28C5-FAB62BAE4B68}"/>
              </a:ext>
            </a:extLst>
          </p:cNvPr>
          <p:cNvSpPr/>
          <p:nvPr/>
        </p:nvSpPr>
        <p:spPr>
          <a:xfrm>
            <a:off x="1136488" y="1916258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391;p58">
            <a:extLst>
              <a:ext uri="{FF2B5EF4-FFF2-40B4-BE49-F238E27FC236}">
                <a16:creationId xmlns:a16="http://schemas.microsoft.com/office/drawing/2014/main" id="{12CA220D-E147-0388-1FF7-E30B64DF67C3}"/>
              </a:ext>
            </a:extLst>
          </p:cNvPr>
          <p:cNvSpPr/>
          <p:nvPr/>
        </p:nvSpPr>
        <p:spPr>
          <a:xfrm>
            <a:off x="1136488" y="2737153"/>
            <a:ext cx="96887" cy="143468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/>
          <p:nvPr/>
        </p:nvSpPr>
        <p:spPr>
          <a:xfrm rot="-5400000">
            <a:off x="5487851" y="-931526"/>
            <a:ext cx="2724625" cy="4587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 rotWithShape="1">
          <a:blip r:embed="rId3">
            <a:alphaModFix/>
          </a:blip>
          <a:srcRect r="37496"/>
          <a:stretch/>
        </p:blipFill>
        <p:spPr>
          <a:xfrm>
            <a:off x="331425" y="271375"/>
            <a:ext cx="4224900" cy="45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>
            <a:spLocks noGrp="1"/>
          </p:cNvSpPr>
          <p:nvPr>
            <p:ph type="subTitle" idx="1"/>
          </p:nvPr>
        </p:nvSpPr>
        <p:spPr>
          <a:xfrm>
            <a:off x="5198523" y="3083202"/>
            <a:ext cx="3303279" cy="1335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Certified under </a:t>
            </a:r>
            <a:r>
              <a:rPr lang="en-US" sz="1600" b="1" dirty="0"/>
              <a:t>ISO 9001</a:t>
            </a:r>
            <a:r>
              <a:rPr lang="en-US" sz="1600" dirty="0"/>
              <a:t>, </a:t>
            </a:r>
            <a:r>
              <a:rPr lang="en-US" sz="1600" b="1" dirty="0"/>
              <a:t>ISO 22000</a:t>
            </a:r>
            <a:r>
              <a:rPr lang="en-US" sz="1600" dirty="0"/>
              <a:t>, and </a:t>
            </a:r>
            <a:r>
              <a:rPr lang="en-US" sz="1600" b="1" dirty="0"/>
              <a:t>FDA</a:t>
            </a:r>
            <a:r>
              <a:rPr lang="en-US" sz="1600" dirty="0"/>
              <a:t> standards, ensuring the highest levels of quality and compliance with international food safety regulations.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211" name="Google Shape;211;p32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10;p32">
            <a:extLst>
              <a:ext uri="{FF2B5EF4-FFF2-40B4-BE49-F238E27FC236}">
                <a16:creationId xmlns:a16="http://schemas.microsoft.com/office/drawing/2014/main" id="{3C5D1E05-4408-3308-5122-26BC9FDEA942}"/>
              </a:ext>
            </a:extLst>
          </p:cNvPr>
          <p:cNvSpPr txBox="1">
            <a:spLocks/>
          </p:cNvSpPr>
          <p:nvPr/>
        </p:nvSpPr>
        <p:spPr>
          <a:xfrm>
            <a:off x="5298112" y="1045028"/>
            <a:ext cx="3104100" cy="95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indent="0" algn="l"/>
            <a:r>
              <a:rPr lang="en-US" sz="1600" b="1" dirty="0">
                <a:solidFill>
                  <a:schemeClr val="bg1"/>
                </a:solidFill>
              </a:rPr>
              <a:t>Capturing 45% of China's liquid packaging demand</a:t>
            </a:r>
            <a:r>
              <a:rPr lang="en-US" sz="1600" dirty="0">
                <a:solidFill>
                  <a:schemeClr val="bg1"/>
                </a:solidFill>
              </a:rPr>
              <a:t>, solidifying our position as a leader in the industry.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ctrTitle" idx="6"/>
          </p:nvPr>
        </p:nvSpPr>
        <p:spPr>
          <a:xfrm rot="5400000">
            <a:off x="5758115" y="2325279"/>
            <a:ext cx="4767943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CN" sz="2400" b="1" dirty="0"/>
              <a:t>OUR COMMITMENT TO QUALITY AND SUSTAINABILITY</a:t>
            </a:r>
          </a:p>
        </p:txBody>
      </p:sp>
      <p:sp>
        <p:nvSpPr>
          <p:cNvPr id="177" name="Google Shape;177;p30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/>
          <p:cNvSpPr/>
          <p:nvPr/>
        </p:nvSpPr>
        <p:spPr>
          <a:xfrm>
            <a:off x="3607486" y="-25500"/>
            <a:ext cx="3607500" cy="263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"/>
          <p:cNvSpPr/>
          <p:nvPr/>
        </p:nvSpPr>
        <p:spPr>
          <a:xfrm>
            <a:off x="-28" y="2657700"/>
            <a:ext cx="36075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/>
          <p:nvPr/>
        </p:nvSpPr>
        <p:spPr>
          <a:xfrm>
            <a:off x="3607473" y="2632200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subTitle" idx="1"/>
          </p:nvPr>
        </p:nvSpPr>
        <p:spPr>
          <a:xfrm>
            <a:off x="3880373" y="672632"/>
            <a:ext cx="3061727" cy="1235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Our packaging solutions are engineered for </a:t>
            </a:r>
            <a:r>
              <a:rPr lang="en-US" sz="1400" b="1" dirty="0">
                <a:solidFill>
                  <a:schemeClr val="bg1"/>
                </a:solidFill>
              </a:rPr>
              <a:t>durability</a:t>
            </a:r>
            <a:r>
              <a:rPr lang="en-US" sz="1400" dirty="0">
                <a:solidFill>
                  <a:schemeClr val="bg1"/>
                </a:solidFill>
              </a:rPr>
              <a:t> and </a:t>
            </a:r>
            <a:r>
              <a:rPr lang="en-US" sz="1400" b="1" dirty="0">
                <a:solidFill>
                  <a:schemeClr val="bg1"/>
                </a:solidFill>
              </a:rPr>
              <a:t>freshness</a:t>
            </a:r>
            <a:r>
              <a:rPr lang="en-US" sz="1400" dirty="0">
                <a:solidFill>
                  <a:schemeClr val="bg1"/>
                </a:solidFill>
              </a:rPr>
              <a:t>, using </a:t>
            </a:r>
            <a:r>
              <a:rPr lang="en-US" sz="1400" b="1" dirty="0">
                <a:solidFill>
                  <a:schemeClr val="bg1"/>
                </a:solidFill>
              </a:rPr>
              <a:t>eco-friendly materials </a:t>
            </a:r>
            <a:r>
              <a:rPr lang="en-US" sz="1400" dirty="0">
                <a:solidFill>
                  <a:schemeClr val="bg1"/>
                </a:solidFill>
              </a:rPr>
              <a:t>that reduce waste and minimize environmental impact, helping your brand meet sustainability goals.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sp>
        <p:nvSpPr>
          <p:cNvPr id="186" name="Google Shape;186;p30"/>
          <p:cNvSpPr txBox="1">
            <a:spLocks noGrp="1"/>
          </p:cNvSpPr>
          <p:nvPr>
            <p:ph type="ctrTitle"/>
          </p:nvPr>
        </p:nvSpPr>
        <p:spPr>
          <a:xfrm>
            <a:off x="467653" y="968249"/>
            <a:ext cx="2672181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DURABILITY AND </a:t>
            </a:r>
            <a:br>
              <a:rPr lang="en" dirty="0"/>
            </a:br>
            <a:r>
              <a:rPr lang="en" dirty="0"/>
              <a:t>FRESHNESS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7"/>
          </p:nvPr>
        </p:nvSpPr>
        <p:spPr>
          <a:xfrm>
            <a:off x="3776547" y="3665978"/>
            <a:ext cx="3269351" cy="4437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INNOVATIVE TECHNOLOGY</a:t>
            </a:r>
            <a:endParaRPr dirty="0"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8"/>
          </p:nvPr>
        </p:nvSpPr>
        <p:spPr>
          <a:xfrm>
            <a:off x="338130" y="3174199"/>
            <a:ext cx="2927661" cy="1427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Leveraging </a:t>
            </a:r>
            <a:r>
              <a:rPr lang="en-US" sz="1400" b="1" dirty="0">
                <a:solidFill>
                  <a:schemeClr val="bg1"/>
                </a:solidFill>
              </a:rPr>
              <a:t>cutting-edge technology </a:t>
            </a:r>
            <a:r>
              <a:rPr lang="en-US" sz="1400" dirty="0">
                <a:solidFill>
                  <a:schemeClr val="bg1"/>
                </a:solidFill>
              </a:rPr>
              <a:t>imported from </a:t>
            </a:r>
            <a:r>
              <a:rPr lang="en-US" sz="1400" b="1" dirty="0">
                <a:solidFill>
                  <a:schemeClr val="bg1"/>
                </a:solidFill>
              </a:rPr>
              <a:t>Japan</a:t>
            </a:r>
            <a:r>
              <a:rPr lang="en-US" sz="1400" dirty="0">
                <a:solidFill>
                  <a:schemeClr val="bg1"/>
                </a:solidFill>
              </a:rPr>
              <a:t> and </a:t>
            </a:r>
            <a:r>
              <a:rPr lang="en-US" sz="1400" b="1" dirty="0">
                <a:solidFill>
                  <a:schemeClr val="bg1"/>
                </a:solidFill>
              </a:rPr>
              <a:t>Canada</a:t>
            </a:r>
            <a:r>
              <a:rPr lang="en-US" sz="1400" dirty="0">
                <a:solidFill>
                  <a:schemeClr val="bg1"/>
                </a:solidFill>
              </a:rPr>
              <a:t>, we lead the industry in providing </a:t>
            </a:r>
            <a:r>
              <a:rPr lang="en-US" sz="1400" b="1" dirty="0">
                <a:solidFill>
                  <a:schemeClr val="bg1"/>
                </a:solidFill>
              </a:rPr>
              <a:t>innovative, superior packaging </a:t>
            </a:r>
            <a:r>
              <a:rPr lang="en-US" sz="1400" dirty="0">
                <a:solidFill>
                  <a:schemeClr val="bg1"/>
                </a:solidFill>
              </a:rPr>
              <a:t>solutions that preserve the integrity and quality of your products.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>
          <a:extLst>
            <a:ext uri="{FF2B5EF4-FFF2-40B4-BE49-F238E27FC236}">
              <a16:creationId xmlns:a16="http://schemas.microsoft.com/office/drawing/2014/main" id="{66AA0950-9BAF-4376-1D99-D2085892D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>
            <a:extLst>
              <a:ext uri="{FF2B5EF4-FFF2-40B4-BE49-F238E27FC236}">
                <a16:creationId xmlns:a16="http://schemas.microsoft.com/office/drawing/2014/main" id="{50CBBA5C-96C0-645D-4698-34FEB92943B2}"/>
              </a:ext>
            </a:extLst>
          </p:cNvPr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">
            <a:extLst>
              <a:ext uri="{FF2B5EF4-FFF2-40B4-BE49-F238E27FC236}">
                <a16:creationId xmlns:a16="http://schemas.microsoft.com/office/drawing/2014/main" id="{6AFB48AF-B0CD-1E74-3948-28735778E9E8}"/>
              </a:ext>
            </a:extLst>
          </p:cNvPr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37">
            <a:extLst>
              <a:ext uri="{FF2B5EF4-FFF2-40B4-BE49-F238E27FC236}">
                <a16:creationId xmlns:a16="http://schemas.microsoft.com/office/drawing/2014/main" id="{043F615D-579B-53BF-67BB-EF3E7C2D65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816510"/>
            <a:ext cx="3430200" cy="12915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lt1"/>
                </a:solidFill>
              </a:rPr>
              <a:t>HIGH-QUALITY PACKAGING SOLUTIONS</a:t>
            </a:r>
          </a:p>
        </p:txBody>
      </p:sp>
      <p:sp>
        <p:nvSpPr>
          <p:cNvPr id="252" name="Google Shape;252;p37">
            <a:extLst>
              <a:ext uri="{FF2B5EF4-FFF2-40B4-BE49-F238E27FC236}">
                <a16:creationId xmlns:a16="http://schemas.microsoft.com/office/drawing/2014/main" id="{6082C93F-7B53-AC1C-994E-1321456BBF58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34190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1330</Words>
  <Application>Microsoft Macintosh PowerPoint</Application>
  <PresentationFormat>Presentación en pantalla (16:9)</PresentationFormat>
  <Paragraphs>149</Paragraphs>
  <Slides>37</Slides>
  <Notes>33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7" baseType="lpstr">
      <vt:lpstr>Arial</vt:lpstr>
      <vt:lpstr>Times New Roman</vt:lpstr>
      <vt:lpstr>Catamaran Light</vt:lpstr>
      <vt:lpstr>Catamaran ExtraLight</vt:lpstr>
      <vt:lpstr>Fira Sans Extra Condensed Medium</vt:lpstr>
      <vt:lpstr>Calibri</vt:lpstr>
      <vt:lpstr>Roboto</vt:lpstr>
      <vt:lpstr>Livvic</vt:lpstr>
      <vt:lpstr>Wingdings</vt:lpstr>
      <vt:lpstr>Engineering Project Proposal by Slidesgo</vt:lpstr>
      <vt:lpstr>INTRODUCTION TO JINAN QUANHUA PACKING PRODUCT CO., LTD.</vt:lpstr>
      <vt:lpstr>Presentación de PowerPoint</vt:lpstr>
      <vt:lpstr>TABLE OF CONTENTS</vt:lpstr>
      <vt:lpstr>ABOUT QUANHUA PACKAGING</vt:lpstr>
      <vt:lpstr>OUR COMPANY</vt:lpstr>
      <vt:lpstr>ABOUT QUANHUA PACKAGING</vt:lpstr>
      <vt:lpstr>Presentación de PowerPoint</vt:lpstr>
      <vt:lpstr>OUR COMMITMENT TO QUALITY AND SUSTAINABILITY</vt:lpstr>
      <vt:lpstr>HIGH-QUALITY PACKAGING SOLUTIONS</vt:lpstr>
      <vt:lpstr>HIGH-QUALITY PACKAGING SOLUTIONS</vt:lpstr>
      <vt:lpstr>PE-COATED PAPER STRUCTURE</vt:lpstr>
      <vt:lpstr>PE-COATED PAPER STRUCTURE</vt:lpstr>
      <vt:lpstr>PRESERVING QUALITY: BARRIER AND SHELF LIFE BENEFITS</vt:lpstr>
      <vt:lpstr>SERVICE ASSURANCE</vt:lpstr>
      <vt:lpstr>CERTIFICATIONS AND QUALITY ASSURANCE</vt:lpstr>
      <vt:lpstr>CERTIFICATIONS AND QUALITY ASSURANCE</vt:lpstr>
      <vt:lpstr>CERTIFICATIONS AND QUALITY ASSURANCE</vt:lpstr>
      <vt:lpstr>CERTIFICATIONS AND QUALITY ASSURANCE</vt:lpstr>
      <vt:lpstr>HIGH-QUALITY PRODUCTION WITH ADVANCED EQUIPMENT AND TECHNOLOGY</vt:lpstr>
      <vt:lpstr>STATE-OF-THE-ART EQUIPMENT</vt:lpstr>
      <vt:lpstr>ADVANCED EQUIPMENT </vt:lpstr>
      <vt:lpstr>ADVANCED EQUIPMENT </vt:lpstr>
      <vt:lpstr>ADVANCED EQUIPMENT </vt:lpstr>
      <vt:lpstr>HIGH-QUALITY PRODUCTION WITH ADVANCED EQUIPMENT AND TECHNOLOGY</vt:lpstr>
      <vt:lpstr>HIGH-QUALITY PRODUCTION WITH ADVANCED EQUIPMENT AND TECHNOLOGY</vt:lpstr>
      <vt:lpstr>HIGH-QUALITY PRODUCTION WITH ADVANCED EQUIPMENT AND TECHNOLOGY</vt:lpstr>
      <vt:lpstr>OUR KEY PARTNERSHIPS</vt:lpstr>
      <vt:lpstr>Presentación de PowerPoint</vt:lpstr>
      <vt:lpstr>DOMESTIC BRANDS</vt:lpstr>
      <vt:lpstr>CP-MEIJI CO., LTD.</vt:lpstr>
      <vt:lpstr>GLOBAL BRANDS</vt:lpstr>
      <vt:lpstr>THE VALUE WE BRING</vt:lpstr>
      <vt:lpstr>THE VALUE WE BRING IN</vt:lpstr>
      <vt:lpstr>THE VALUE WE BRING IN</vt:lpstr>
      <vt:lpstr>THE VALUE WE BRING IN</vt:lpstr>
      <vt:lpstr>Contact Us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Ruth Milán Calmaestra</cp:lastModifiedBy>
  <cp:revision>12</cp:revision>
  <dcterms:modified xsi:type="dcterms:W3CDTF">2025-04-27T11:19:09Z</dcterms:modified>
</cp:coreProperties>
</file>